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</p:sldMasterIdLst>
  <p:notesMasterIdLst>
    <p:notesMasterId r:id="rId53"/>
  </p:notesMasterIdLst>
  <p:sldIdLst>
    <p:sldId id="256" r:id="rId2"/>
    <p:sldId id="270" r:id="rId3"/>
    <p:sldId id="279" r:id="rId4"/>
    <p:sldId id="323" r:id="rId5"/>
    <p:sldId id="330" r:id="rId6"/>
    <p:sldId id="325" r:id="rId7"/>
    <p:sldId id="326" r:id="rId8"/>
    <p:sldId id="331" r:id="rId9"/>
    <p:sldId id="332" r:id="rId10"/>
    <p:sldId id="333" r:id="rId11"/>
    <p:sldId id="335" r:id="rId12"/>
    <p:sldId id="336" r:id="rId13"/>
    <p:sldId id="337" r:id="rId14"/>
    <p:sldId id="338" r:id="rId15"/>
    <p:sldId id="339" r:id="rId16"/>
    <p:sldId id="340" r:id="rId17"/>
    <p:sldId id="341" r:id="rId18"/>
    <p:sldId id="342" r:id="rId19"/>
    <p:sldId id="343" r:id="rId20"/>
    <p:sldId id="344" r:id="rId21"/>
    <p:sldId id="345" r:id="rId22"/>
    <p:sldId id="346" r:id="rId23"/>
    <p:sldId id="347" r:id="rId24"/>
    <p:sldId id="348" r:id="rId25"/>
    <p:sldId id="349" r:id="rId26"/>
    <p:sldId id="350" r:id="rId27"/>
    <p:sldId id="351" r:id="rId28"/>
    <p:sldId id="352" r:id="rId29"/>
    <p:sldId id="353" r:id="rId30"/>
    <p:sldId id="354" r:id="rId31"/>
    <p:sldId id="355" r:id="rId32"/>
    <p:sldId id="356" r:id="rId33"/>
    <p:sldId id="357" r:id="rId34"/>
    <p:sldId id="358" r:id="rId35"/>
    <p:sldId id="359" r:id="rId36"/>
    <p:sldId id="360" r:id="rId37"/>
    <p:sldId id="361" r:id="rId38"/>
    <p:sldId id="363" r:id="rId39"/>
    <p:sldId id="364" r:id="rId40"/>
    <p:sldId id="365" r:id="rId41"/>
    <p:sldId id="366" r:id="rId42"/>
    <p:sldId id="369" r:id="rId43"/>
    <p:sldId id="370" r:id="rId44"/>
    <p:sldId id="371" r:id="rId45"/>
    <p:sldId id="372" r:id="rId46"/>
    <p:sldId id="373" r:id="rId47"/>
    <p:sldId id="374" r:id="rId48"/>
    <p:sldId id="375" r:id="rId49"/>
    <p:sldId id="376" r:id="rId50"/>
    <p:sldId id="378" r:id="rId51"/>
    <p:sldId id="259" r:id="rId5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89260" autoAdjust="0"/>
  </p:normalViewPr>
  <p:slideViewPr>
    <p:cSldViewPr>
      <p:cViewPr varScale="1">
        <p:scale>
          <a:sx n="63" d="100"/>
          <a:sy n="63" d="100"/>
        </p:scale>
        <p:origin x="151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33D31-C705-4996-AC7B-B9687DF505A9}" type="datetimeFigureOut">
              <a:rPr lang="pt-BR" smtClean="0"/>
              <a:t>17/09/2018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4E9AA0-97B8-4570-AFF2-938CE80231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4887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E9AA0-97B8-4570-AFF2-938CE8023108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0394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E9AA0-97B8-4570-AFF2-938CE8023108}" type="slidenum">
              <a:rPr lang="pt-BR" smtClean="0">
                <a:solidFill>
                  <a:prstClr val="black"/>
                </a:solidFill>
              </a:rPr>
              <a:pPr/>
              <a:t>19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862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E9AA0-97B8-4570-AFF2-938CE8023108}" type="slidenum">
              <a:rPr lang="pt-BR" smtClean="0">
                <a:solidFill>
                  <a:prstClr val="black"/>
                </a:solidFill>
              </a:rPr>
              <a:pPr/>
              <a:t>20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0902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E9AA0-97B8-4570-AFF2-938CE8023108}" type="slidenum">
              <a:rPr lang="pt-BR" smtClean="0">
                <a:solidFill>
                  <a:prstClr val="black"/>
                </a:solidFill>
              </a:rPr>
              <a:pPr/>
              <a:t>32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2998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E9AA0-97B8-4570-AFF2-938CE8023108}" type="slidenum">
              <a:rPr lang="pt-BR" smtClean="0">
                <a:solidFill>
                  <a:prstClr val="black"/>
                </a:solidFill>
              </a:rPr>
              <a:pPr/>
              <a:t>35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5251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E9AA0-97B8-4570-AFF2-938CE8023108}" type="slidenum">
              <a:rPr lang="pt-BR" smtClean="0">
                <a:solidFill>
                  <a:prstClr val="black"/>
                </a:solidFill>
              </a:rPr>
              <a:pPr/>
              <a:t>36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7755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E9AA0-97B8-4570-AFF2-938CE8023108}" type="slidenum">
              <a:rPr lang="pt-BR" smtClean="0">
                <a:solidFill>
                  <a:prstClr val="black"/>
                </a:solidFill>
              </a:rPr>
              <a:pPr/>
              <a:t>37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6177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E9AA0-97B8-4570-AFF2-938CE8023108}" type="slidenum">
              <a:rPr lang="pt-BR" smtClean="0">
                <a:solidFill>
                  <a:prstClr val="black"/>
                </a:solidFill>
              </a:rPr>
              <a:pPr/>
              <a:t>38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1111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E9AA0-97B8-4570-AFF2-938CE8023108}" type="slidenum">
              <a:rPr lang="pt-BR" smtClean="0">
                <a:solidFill>
                  <a:prstClr val="black"/>
                </a:solidFill>
              </a:rPr>
              <a:pPr/>
              <a:t>41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100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E9AA0-97B8-4570-AFF2-938CE8023108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13647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E9AA0-97B8-4570-AFF2-938CE8023108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5513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E9AA0-97B8-4570-AFF2-938CE8023108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45838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E9AA0-97B8-4570-AFF2-938CE8023108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69492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E9AA0-97B8-4570-AFF2-938CE8023108}" type="slidenum">
              <a:rPr lang="pt-BR" smtClean="0">
                <a:solidFill>
                  <a:prstClr val="black"/>
                </a:solidFill>
              </a:rPr>
              <a:pPr/>
              <a:t>15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8762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E9AA0-97B8-4570-AFF2-938CE8023108}" type="slidenum">
              <a:rPr lang="pt-BR" smtClean="0">
                <a:solidFill>
                  <a:prstClr val="black"/>
                </a:solidFill>
              </a:rPr>
              <a:pPr/>
              <a:t>16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859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E9AA0-97B8-4570-AFF2-938CE8023108}" type="slidenum">
              <a:rPr lang="pt-BR" smtClean="0">
                <a:solidFill>
                  <a:prstClr val="black"/>
                </a:solidFill>
              </a:rPr>
              <a:pPr/>
              <a:t>17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5505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E9AA0-97B8-4570-AFF2-938CE8023108}" type="slidenum">
              <a:rPr lang="pt-BR" smtClean="0">
                <a:solidFill>
                  <a:prstClr val="black"/>
                </a:solidFill>
              </a:rPr>
              <a:pPr/>
              <a:t>18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023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DAE0-4FBD-4201-B6AD-B9F9921270CC}" type="datetimeFigureOut">
              <a:rPr lang="pt-BR" smtClean="0"/>
              <a:pPr/>
              <a:t>17/09/2018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D521-B65F-4170-8F20-36A67C1247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0883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DAE0-4FBD-4201-B6AD-B9F9921270CC}" type="datetimeFigureOut">
              <a:rPr lang="pt-BR" smtClean="0"/>
              <a:pPr/>
              <a:t>17/09/2018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D521-B65F-4170-8F20-36A67C1247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9182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DAE0-4FBD-4201-B6AD-B9F9921270CC}" type="datetimeFigureOut">
              <a:rPr lang="pt-BR" smtClean="0"/>
              <a:pPr/>
              <a:t>17/09/2018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D521-B65F-4170-8F20-36A67C1247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3056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DAE0-4FBD-4201-B6AD-B9F9921270CC}" type="datetimeFigureOut">
              <a:rPr lang="pt-BR" smtClean="0"/>
              <a:pPr/>
              <a:t>17/09/2018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D521-B65F-4170-8F20-36A67C1247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4754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DAE0-4FBD-4201-B6AD-B9F9921270CC}" type="datetimeFigureOut">
              <a:rPr lang="pt-BR" smtClean="0"/>
              <a:pPr/>
              <a:t>17/09/2018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D521-B65F-4170-8F20-36A67C1247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7758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DAE0-4FBD-4201-B6AD-B9F9921270CC}" type="datetimeFigureOut">
              <a:rPr lang="pt-BR" smtClean="0"/>
              <a:pPr/>
              <a:t>17/09/2018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D521-B65F-4170-8F20-36A67C1247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791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DAE0-4FBD-4201-B6AD-B9F9921270CC}" type="datetimeFigureOut">
              <a:rPr lang="pt-BR" smtClean="0"/>
              <a:pPr/>
              <a:t>17/09/2018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D521-B65F-4170-8F20-36A67C1247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1840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DAE0-4FBD-4201-B6AD-B9F9921270CC}" type="datetimeFigureOut">
              <a:rPr lang="pt-BR" smtClean="0"/>
              <a:pPr/>
              <a:t>17/09/2018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D521-B65F-4170-8F20-36A67C1247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6021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DAE0-4FBD-4201-B6AD-B9F9921270CC}" type="datetimeFigureOut">
              <a:rPr lang="pt-BR" smtClean="0"/>
              <a:pPr/>
              <a:t>17/09/2018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D521-B65F-4170-8F20-36A67C1247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7341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DAE0-4FBD-4201-B6AD-B9F9921270CC}" type="datetimeFigureOut">
              <a:rPr lang="pt-BR" smtClean="0"/>
              <a:pPr/>
              <a:t>17/09/2018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D521-B65F-4170-8F20-36A67C1247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8683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DAE0-4FBD-4201-B6AD-B9F9921270CC}" type="datetimeFigureOut">
              <a:rPr lang="pt-BR" smtClean="0"/>
              <a:pPr/>
              <a:t>17/09/2018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D521-B65F-4170-8F20-36A67C1247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1949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3DAE0-4FBD-4201-B6AD-B9F9921270CC}" type="datetimeFigureOut">
              <a:rPr lang="pt-BR" smtClean="0"/>
              <a:pPr/>
              <a:t>17/09/2018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7D521-B65F-4170-8F20-36A67C1247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6828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lanalto.gov.br/ccivil_03/constituicao/emendas/emc/emc70.htm#art1" TargetMode="External"/><Relationship Id="rId3" Type="http://schemas.openxmlformats.org/officeDocument/2006/relationships/hyperlink" Target="http://www.planalto.gov.br/ccivil_03/constituicao/Emendas/Emc/emc41.htm#art1" TargetMode="External"/><Relationship Id="rId7" Type="http://schemas.openxmlformats.org/officeDocument/2006/relationships/hyperlink" Target="http://www.planalto.gov.br/ccivil_03/constituicao/Constituicao.htm#art40&#167;17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lanalto.gov.br/ccivil_03/constituicao/Constituicao.htm#art40&#167;8" TargetMode="External"/><Relationship Id="rId5" Type="http://schemas.openxmlformats.org/officeDocument/2006/relationships/hyperlink" Target="http://www.planalto.gov.br/ccivil_03/constituicao/Constituicao.htm#art40&#167;3" TargetMode="External"/><Relationship Id="rId4" Type="http://schemas.openxmlformats.org/officeDocument/2006/relationships/hyperlink" Target="http://www.planalto.gov.br/ccivil_03/constituicao/Constituicao.htm#art40&#167;1i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binetecivil.goias.gov.br/leis_complementares/2013/lei_complementar_n102.ht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constituicao/Emendas/Emc/emc41.htm#art1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lanalto.gov.br/ccivil_03/constituicao/Emendas/Emc/emc88.htm#art1" TargetMode="External"/><Relationship Id="rId4" Type="http://schemas.openxmlformats.org/officeDocument/2006/relationships/hyperlink" Target="http://www.planalto.gov.br/ccivil_03/constituicao/Emendas/Emc/emc41.htm#art1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lanalto.gov.br/ccivil_03/constituicao/Emendas/Emc/emc20.htm#art40" TargetMode="External"/><Relationship Id="rId4" Type="http://schemas.openxmlformats.org/officeDocument/2006/relationships/hyperlink" Target="http://www.planalto.gov.br/ccivil_03/constituicao/Emendas/Emc/emc41.htm#art1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constituicao/Emendas/Emc/emc41.htm#art1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lanalto.gov.br/ccivil_03/constituicao/Emendas/Emc/emc20.htm#art4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constituicao/Constituicao.htm#art4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lanalto.gov.br/ccivil_03/constituicao/Constituicao.htm#art40&#167;5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binetecivil.goias.gov.br/leis_complementares/2013/lei_complementar_n102.htm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constituicao/emendas/emc/emc20.htm#art4" TargetMode="External"/><Relationship Id="rId7" Type="http://schemas.openxmlformats.org/officeDocument/2006/relationships/hyperlink" Target="http://www.planalto.gov.br/ccivil_03/constituicao/Constituicao.htm#art40&#167;5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lanalto.gov.br/ccivil_03/constituicao/Constituicao.htm#art40&#167;1iiia" TargetMode="External"/><Relationship Id="rId5" Type="http://schemas.openxmlformats.org/officeDocument/2006/relationships/hyperlink" Target="http://www.planalto.gov.br/ccivil_03/constituicao/Constituicao.htm#art40&#167;17" TargetMode="External"/><Relationship Id="rId4" Type="http://schemas.openxmlformats.org/officeDocument/2006/relationships/hyperlink" Target="http://www.planalto.gov.br/ccivil_03/constituicao/Constituicao.htm#art40&#167;3" TargetMode="Externa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constituicao/Constituicao.htm#art4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lanalto.gov.br/ccivil_03/constituicao/Constituicao.htm#art40&#167;1iiia" TargetMode="External"/><Relationship Id="rId5" Type="http://schemas.openxmlformats.org/officeDocument/2006/relationships/hyperlink" Target="http://www.planalto.gov.br/ccivil_03/constituicao/emendas/emc/emc41.htm#art6" TargetMode="External"/><Relationship Id="rId4" Type="http://schemas.openxmlformats.org/officeDocument/2006/relationships/hyperlink" Target="http://www.planalto.gov.br/ccivil_03/constituicao/emendas/emc/emc41.htm#art2" TargetMode="Externa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mailto:milbarcelos@gmail.com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"/>
            <a:ext cx="9137148" cy="6857433"/>
          </a:xfrm>
          <a:prstGeom prst="rect">
            <a:avLst/>
          </a:prstGeom>
        </p:spPr>
      </p:pic>
      <p:sp>
        <p:nvSpPr>
          <p:cNvPr id="10" name="Título 5"/>
          <p:cNvSpPr>
            <a:spLocks noGrp="1"/>
          </p:cNvSpPr>
          <p:nvPr>
            <p:ph type="ctrTitle"/>
          </p:nvPr>
        </p:nvSpPr>
        <p:spPr>
          <a:xfrm>
            <a:off x="0" y="1052736"/>
            <a:ext cx="9144000" cy="1152128"/>
          </a:xfrm>
          <a:noFill/>
        </p:spPr>
        <p:txBody>
          <a:bodyPr>
            <a:normAutofit/>
          </a:bodyPr>
          <a:lstStyle/>
          <a:p>
            <a:r>
              <a:rPr lang="pt-BR" sz="3800" b="1" dirty="0" smtClean="0">
                <a:solidFill>
                  <a:schemeClr val="bg2"/>
                </a:solidFill>
              </a:rPr>
              <a:t>REGIME PRÓPRIO DE PREVIDÊNCIA SOCIAL -</a:t>
            </a:r>
            <a:br>
              <a:rPr lang="pt-BR" sz="3800" b="1" dirty="0" smtClean="0">
                <a:solidFill>
                  <a:schemeClr val="bg2"/>
                </a:solidFill>
              </a:rPr>
            </a:br>
            <a:r>
              <a:rPr lang="pt-BR" sz="3800" b="1" dirty="0" smtClean="0">
                <a:solidFill>
                  <a:schemeClr val="bg2"/>
                </a:solidFill>
              </a:rPr>
              <a:t>RPPS</a:t>
            </a:r>
            <a:endParaRPr lang="pt-BR" sz="3800" b="1" dirty="0">
              <a:solidFill>
                <a:schemeClr val="bg2"/>
              </a:solidFill>
              <a:latin typeface="Myriad Pro" pitchFamily="34" charset="0"/>
              <a:ea typeface="Franchise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536" y="-603448"/>
            <a:ext cx="9343126" cy="7704856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-36677" y="116632"/>
            <a:ext cx="9143142" cy="624702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Myriad Pro" pitchFamily="34" charset="0"/>
              </a:rPr>
              <a:t>4. DOS BENEFÍCIOS PREVIDENCIÁRIOS</a:t>
            </a:r>
            <a:endParaRPr lang="pt-BR" sz="28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18216" y="741334"/>
            <a:ext cx="9235622" cy="5495978"/>
          </a:xfrm>
        </p:spPr>
        <p:txBody>
          <a:bodyPr>
            <a:noAutofit/>
          </a:bodyPr>
          <a:lstStyle/>
          <a:p>
            <a:pPr marL="0" indent="0" algn="ctr">
              <a:lnSpc>
                <a:spcPct val="130000"/>
              </a:lnSpc>
              <a:spcBef>
                <a:spcPts val="0"/>
              </a:spcBef>
              <a:buNone/>
            </a:pPr>
            <a:endParaRPr lang="pt-BR" sz="2400" b="1" dirty="0" smtClean="0">
              <a:latin typeface="Myriad Pro"/>
            </a:endParaRPr>
          </a:p>
          <a:p>
            <a:pPr marL="0" indent="0" algn="ctr">
              <a:lnSpc>
                <a:spcPct val="130000"/>
              </a:lnSpc>
              <a:spcBef>
                <a:spcPts val="0"/>
              </a:spcBef>
              <a:buNone/>
            </a:pPr>
            <a:r>
              <a:rPr lang="pt-BR" sz="2400" b="1" dirty="0" smtClean="0">
                <a:latin typeface="Myriad Pro"/>
              </a:rPr>
              <a:t>ART</a:t>
            </a:r>
            <a:r>
              <a:rPr lang="pt-BR" sz="2400" b="1" dirty="0">
                <a:latin typeface="Myriad Pro"/>
              </a:rPr>
              <a:t>. 41 DA LC Nº 77/2010</a:t>
            </a:r>
          </a:p>
          <a:p>
            <a:pPr marL="0" indent="0" algn="ctr">
              <a:lnSpc>
                <a:spcPct val="130000"/>
              </a:lnSpc>
              <a:spcBef>
                <a:spcPts val="0"/>
              </a:spcBef>
              <a:buNone/>
            </a:pPr>
            <a:r>
              <a:rPr lang="pt-BR" sz="2400" b="1" dirty="0" smtClean="0">
                <a:latin typeface="Myriad Pro"/>
              </a:rPr>
              <a:t>QUANTO </a:t>
            </a:r>
            <a:r>
              <a:rPr lang="pt-BR" sz="2400" b="1" dirty="0" smtClean="0">
                <a:latin typeface="Myriad Pro"/>
              </a:rPr>
              <a:t>AO DEPENDENTE:</a:t>
            </a:r>
          </a:p>
        </p:txBody>
      </p:sp>
      <p:sp>
        <p:nvSpPr>
          <p:cNvPr id="4" name="Retângulo de cantos arredondados 3"/>
          <p:cNvSpPr/>
          <p:nvPr/>
        </p:nvSpPr>
        <p:spPr>
          <a:xfrm>
            <a:off x="1366303" y="2625226"/>
            <a:ext cx="6912768" cy="93610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pt-BR" sz="2800" b="1" dirty="0" smtClean="0"/>
              <a:t>PENSÃO POR MORTE</a:t>
            </a:r>
            <a:endParaRPr lang="pt-BR" sz="2800" b="1" dirty="0"/>
          </a:p>
        </p:txBody>
      </p:sp>
      <p:sp>
        <p:nvSpPr>
          <p:cNvPr id="5" name="Retângulo de cantos arredondados 4"/>
          <p:cNvSpPr/>
          <p:nvPr/>
        </p:nvSpPr>
        <p:spPr>
          <a:xfrm>
            <a:off x="1366303" y="4197243"/>
            <a:ext cx="6912768" cy="93610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800" b="1" dirty="0" smtClean="0"/>
              <a:t>AUXÍLIO RECLUSÃO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338562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657"/>
            <a:ext cx="9143244" cy="6857433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0" y="500042"/>
            <a:ext cx="9143142" cy="714380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Myriad Pro" pitchFamily="34" charset="0"/>
              </a:rPr>
              <a:t>5. APOSENTADORIA</a:t>
            </a:r>
            <a:endParaRPr lang="pt-BR" sz="28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268760"/>
            <a:ext cx="8712968" cy="5256584"/>
          </a:xfrm>
        </p:spPr>
        <p:txBody>
          <a:bodyPr>
            <a:noAutofit/>
          </a:bodyPr>
          <a:lstStyle/>
          <a:p>
            <a:pPr marL="685800" algn="ctr">
              <a:buNone/>
            </a:pPr>
            <a:r>
              <a:rPr lang="pt-BR" sz="2400" b="1" dirty="0" smtClean="0">
                <a:latin typeface="Myriad Pro"/>
              </a:rPr>
              <a:t>CONCEITO</a:t>
            </a:r>
          </a:p>
          <a:p>
            <a:pPr marL="0" indent="0" algn="just">
              <a:buNone/>
            </a:pPr>
            <a:endParaRPr lang="pt-BR" sz="1000" b="1" dirty="0" smtClean="0">
              <a:latin typeface="Myriad Pro"/>
            </a:endParaRPr>
          </a:p>
          <a:p>
            <a:pPr marL="0" indent="0" algn="just">
              <a:buNone/>
            </a:pPr>
            <a:r>
              <a:rPr lang="pt-BR" sz="2000" b="1" dirty="0" smtClean="0">
                <a:latin typeface="Myriad Pro"/>
              </a:rPr>
              <a:t>Segundo </a:t>
            </a:r>
            <a:r>
              <a:rPr lang="pt-BR" sz="2000" b="1" dirty="0" smtClean="0">
                <a:latin typeface="Myriad Pro"/>
              </a:rPr>
              <a:t>José dos Santos Carvalho Filho:</a:t>
            </a:r>
          </a:p>
          <a:p>
            <a:pPr marL="0" indent="0" algn="just">
              <a:buNone/>
            </a:pPr>
            <a:endParaRPr lang="pt-BR" sz="1000" b="1" dirty="0" smtClean="0"/>
          </a:p>
          <a:p>
            <a:pPr marL="0" indent="0" algn="just">
              <a:lnSpc>
                <a:spcPct val="130000"/>
              </a:lnSpc>
              <a:spcBef>
                <a:spcPts val="0"/>
              </a:spcBef>
              <a:buNone/>
            </a:pPr>
            <a:r>
              <a:rPr lang="pt-BR" sz="3000" b="1" dirty="0" smtClean="0">
                <a:latin typeface="Myriad Pro"/>
              </a:rPr>
              <a:t>Aposentadoria é o direito, garantido pela Constituição, ao servidor público, de perceber determinada remuneração na inatividade diante da ocorrência de certos fatos jurídicos previamente estabelecidos.</a:t>
            </a:r>
          </a:p>
          <a:p>
            <a:pPr marL="0" indent="0" algn="just">
              <a:buNone/>
            </a:pPr>
            <a:r>
              <a:rPr lang="pt-BR" sz="2000" b="1" dirty="0" smtClean="0">
                <a:latin typeface="Myriad Pro"/>
              </a:rPr>
              <a:t>(</a:t>
            </a:r>
            <a:r>
              <a:rPr lang="pt-BR" sz="2000" b="1" dirty="0" smtClean="0">
                <a:latin typeface="Myriad Pro"/>
              </a:rPr>
              <a:t>Carvalho Filho, José dos Santos, Manual de Direito Administrativo, 28ª Edição, São Paulo, Atlas, 2015)</a:t>
            </a:r>
          </a:p>
        </p:txBody>
      </p:sp>
    </p:spTree>
    <p:extLst>
      <p:ext uri="{BB962C8B-B14F-4D97-AF65-F5344CB8AC3E}">
        <p14:creationId xmlns:p14="http://schemas.microsoft.com/office/powerpoint/2010/main" val="129337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808" y="-144605"/>
            <a:ext cx="9336808" cy="7002606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539552" y="432046"/>
            <a:ext cx="8119814" cy="720081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Myriad Pro"/>
              </a:rPr>
              <a:t>5. APOSENTADORIA</a:t>
            </a:r>
            <a:endParaRPr lang="pt-BR" b="1" dirty="0">
              <a:solidFill>
                <a:schemeClr val="bg1"/>
              </a:solidFill>
              <a:latin typeface="Myriad Pro"/>
            </a:endParaRP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0" y="1152127"/>
            <a:ext cx="9036496" cy="479715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800" b="1" dirty="0" smtClean="0">
                <a:latin typeface="Myriad Pro"/>
              </a:rPr>
              <a:t>Proventos</a:t>
            </a:r>
            <a:r>
              <a:rPr lang="pt-BR" sz="2800" dirty="0" smtClean="0">
                <a:latin typeface="Myriad Pro"/>
              </a:rPr>
              <a:t> é a remuneração paga aos servidores aposentados.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800" b="1" dirty="0" smtClean="0">
                <a:latin typeface="Myriad Pro"/>
              </a:rPr>
              <a:t>Paridade remuneratória </a:t>
            </a:r>
            <a:r>
              <a:rPr lang="pt-BR" sz="2800" dirty="0">
                <a:latin typeface="Myriad Pro"/>
              </a:rPr>
              <a:t>- é a garantia </a:t>
            </a:r>
            <a:r>
              <a:rPr lang="pt-BR" sz="2800" dirty="0" smtClean="0">
                <a:latin typeface="Myriad Pro"/>
              </a:rPr>
              <a:t>de que os proventos do </a:t>
            </a:r>
            <a:r>
              <a:rPr lang="pt-BR" sz="2800" dirty="0">
                <a:latin typeface="Myriad Pro"/>
              </a:rPr>
              <a:t>servidor aposentado </a:t>
            </a:r>
            <a:r>
              <a:rPr lang="pt-BR" sz="2800" dirty="0" smtClean="0">
                <a:latin typeface="Myriad Pro"/>
              </a:rPr>
              <a:t>serão reajustados </a:t>
            </a:r>
            <a:r>
              <a:rPr lang="pt-BR" sz="2800" dirty="0">
                <a:latin typeface="Myriad Pro"/>
              </a:rPr>
              <a:t>em conformidade com os índices </a:t>
            </a:r>
            <a:r>
              <a:rPr lang="pt-BR" sz="2800" dirty="0" smtClean="0">
                <a:latin typeface="Myriad Pro"/>
              </a:rPr>
              <a:t>concedidos </a:t>
            </a:r>
            <a:r>
              <a:rPr lang="pt-BR" sz="2800" dirty="0">
                <a:latin typeface="Myriad Pro"/>
              </a:rPr>
              <a:t>aos servidores </a:t>
            </a:r>
            <a:r>
              <a:rPr lang="pt-BR" sz="2800" dirty="0" smtClean="0">
                <a:latin typeface="Myriad Pro"/>
              </a:rPr>
              <a:t>em atividade, bem como de estender-lhes as </a:t>
            </a:r>
            <a:r>
              <a:rPr lang="pt-BR" sz="2800" dirty="0">
                <a:latin typeface="Myriad Pro"/>
              </a:rPr>
              <a:t>vantagens </a:t>
            </a:r>
            <a:r>
              <a:rPr lang="pt-BR" sz="2800" dirty="0" smtClean="0">
                <a:latin typeface="Myriad Pro"/>
              </a:rPr>
              <a:t>instituídas ao respectivo cargo.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800" dirty="0">
                <a:latin typeface="Myriad Pro"/>
              </a:rPr>
              <a:t>Para os benefícios de aposentadoria que </a:t>
            </a:r>
            <a:r>
              <a:rPr lang="pt-BR" sz="2800" dirty="0" smtClean="0">
                <a:latin typeface="Myriad Pro"/>
              </a:rPr>
              <a:t>possuam </a:t>
            </a:r>
            <a:r>
              <a:rPr lang="pt-BR" sz="2800" b="1" dirty="0">
                <a:latin typeface="Myriad Pro"/>
              </a:rPr>
              <a:t>paridade remuneratória</a:t>
            </a:r>
            <a:r>
              <a:rPr lang="pt-BR" sz="2800" dirty="0">
                <a:latin typeface="Myriad Pro"/>
              </a:rPr>
              <a:t> os proventos serão correspondentes </a:t>
            </a:r>
            <a:r>
              <a:rPr lang="pt-BR" sz="2800" dirty="0" smtClean="0">
                <a:latin typeface="Myriad Pro"/>
              </a:rPr>
              <a:t>ao vencimento do </a:t>
            </a:r>
            <a:r>
              <a:rPr lang="pt-BR" sz="2800" dirty="0">
                <a:latin typeface="Myriad Pro"/>
              </a:rPr>
              <a:t>cargo que serviu de base para </a:t>
            </a:r>
            <a:r>
              <a:rPr lang="pt-BR" sz="2800" dirty="0" smtClean="0">
                <a:latin typeface="Myriad Pro"/>
              </a:rPr>
              <a:t>a concessão </a:t>
            </a:r>
            <a:r>
              <a:rPr lang="pt-BR" sz="2800" dirty="0">
                <a:latin typeface="Myriad Pro"/>
              </a:rPr>
              <a:t>da </a:t>
            </a:r>
            <a:r>
              <a:rPr lang="pt-BR" sz="2800" dirty="0" smtClean="0">
                <a:latin typeface="Myriad Pro"/>
              </a:rPr>
              <a:t>aposentadoria acrescidos das vantagens incorporáveis.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800" dirty="0" smtClean="0">
                <a:latin typeface="Myriad Pro"/>
              </a:rPr>
              <a:t>De acordo com a regra adotada para a concessão da aposentadoria é que será definido o cálculo dos proventos</a:t>
            </a:r>
            <a:r>
              <a:rPr lang="pt-BR" sz="2600" dirty="0" smtClean="0">
                <a:latin typeface="Myriad Pro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945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945" y="-144606"/>
            <a:ext cx="9336808" cy="7002606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179512" y="429894"/>
            <a:ext cx="8119814" cy="657985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Myriad Pro"/>
              </a:rPr>
              <a:t>5. APOSENTADORIA</a:t>
            </a:r>
            <a:endParaRPr lang="pt-BR" sz="2800" b="1" dirty="0">
              <a:solidFill>
                <a:schemeClr val="bg1"/>
              </a:solidFill>
              <a:latin typeface="Myriad Pro"/>
            </a:endParaRP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0" y="1031816"/>
            <a:ext cx="9036496" cy="518457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500" b="1" dirty="0" smtClean="0">
              <a:latin typeface="Myriad Pro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2200" b="1" dirty="0" smtClean="0">
                <a:latin typeface="Myriad Pro"/>
              </a:rPr>
              <a:t>Teto </a:t>
            </a:r>
            <a:r>
              <a:rPr lang="pt-BR" sz="2200" b="1" dirty="0" smtClean="0">
                <a:latin typeface="Myriad Pro"/>
              </a:rPr>
              <a:t>do RGPS</a:t>
            </a:r>
            <a:r>
              <a:rPr lang="pt-BR" sz="2200" dirty="0" smtClean="0">
                <a:latin typeface="Myriad Pro"/>
              </a:rPr>
              <a:t> – valor máximo estabelecido para os benefícios previdenciários </a:t>
            </a:r>
            <a:r>
              <a:rPr lang="pt-BR" sz="2200" dirty="0">
                <a:latin typeface="Myriad Pro"/>
              </a:rPr>
              <a:t>do Regime Geral de Previdência </a:t>
            </a:r>
            <a:r>
              <a:rPr lang="pt-BR" sz="2200" dirty="0" smtClean="0">
                <a:latin typeface="Myriad Pro"/>
              </a:rPr>
              <a:t>Social.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2200" b="1" dirty="0" smtClean="0">
                <a:latin typeface="Myriad Pro"/>
              </a:rPr>
              <a:t>Valor atual do teto do RGPS – R$ </a:t>
            </a:r>
            <a:r>
              <a:rPr lang="pt-BR" sz="2200" b="1" dirty="0" smtClean="0">
                <a:latin typeface="Myriad Pro"/>
              </a:rPr>
              <a:t>5.645,80</a:t>
            </a:r>
            <a:endParaRPr lang="pt-BR" sz="2200" b="1" dirty="0">
              <a:latin typeface="Myriad Pro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2200" dirty="0" smtClean="0">
                <a:latin typeface="Myriad Pro"/>
              </a:rPr>
              <a:t>O valor dos proventos que ultrapasse o teto dos benefícios do RGPS incidirá contribuição previdenciária, nos termos do § 18 do art. 40 da CF/88, </a:t>
            </a:r>
            <a:r>
              <a:rPr lang="pt-BR" sz="2200" dirty="0">
                <a:latin typeface="Myriad Pro"/>
              </a:rPr>
              <a:t>com percentual igual ao estabelecido para os servidores titulares de cargos efetivos</a:t>
            </a:r>
            <a:r>
              <a:rPr lang="pt-BR" sz="2200" dirty="0" smtClean="0">
                <a:latin typeface="Myriad Pro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2200" b="1" dirty="0" smtClean="0">
                <a:latin typeface="Myriad Pro"/>
              </a:rPr>
              <a:t>Alíquota de contribuição previdenciária – </a:t>
            </a:r>
            <a:r>
              <a:rPr lang="pt-BR" sz="2200" dirty="0">
                <a:latin typeface="Myriad Pro"/>
              </a:rPr>
              <a:t>As alíquotas de contribuição dos servidores ativos dos Estados, do Distrito Federal e dos Municípios para os respectivos regimes próprios de previdência social </a:t>
            </a:r>
            <a:r>
              <a:rPr lang="pt-BR" sz="2200" b="1" dirty="0">
                <a:latin typeface="Myriad Pro"/>
              </a:rPr>
              <a:t>não serão inferiores às dos servidores titulares de cargos efetivos da União</a:t>
            </a:r>
            <a:r>
              <a:rPr lang="pt-BR" sz="2200" dirty="0">
                <a:latin typeface="Myriad Pro"/>
              </a:rPr>
              <a:t>, devendo ainda ser observadas, no caso das contribuições sobre os proventos dos inativos e sobre as pensões, as mesmas alíquotas aplicadas às remunerações dos servidores em atividade do respectivo ente estatal.</a:t>
            </a:r>
            <a:endParaRPr lang="pt-BR" sz="2200" dirty="0" smtClean="0">
              <a:latin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423239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808" y="-144605"/>
            <a:ext cx="9336808" cy="7002606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539552" y="432046"/>
            <a:ext cx="8119814" cy="720081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Myriad Pro"/>
              </a:rPr>
              <a:t>APOSENTADORIA – CARACTERÍSTICAS</a:t>
            </a:r>
            <a:endParaRPr lang="pt-BR" b="1" dirty="0">
              <a:solidFill>
                <a:schemeClr val="bg1"/>
              </a:solidFill>
              <a:latin typeface="Myriad Pro"/>
            </a:endParaRP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0" y="1052737"/>
            <a:ext cx="9036496" cy="5184576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2300" b="1" dirty="0" smtClean="0">
                <a:latin typeface="Myriad Pro"/>
              </a:rPr>
              <a:t>Benefício Médio Calculado </a:t>
            </a:r>
            <a:r>
              <a:rPr lang="pt-BR" sz="2300" dirty="0">
                <a:latin typeface="Myriad Pro"/>
              </a:rPr>
              <a:t>- média aritmética simples das maiores remunerações</a:t>
            </a:r>
            <a:r>
              <a:rPr lang="pt-BR" sz="2300" dirty="0" smtClean="0">
                <a:latin typeface="Myriad Pro"/>
              </a:rPr>
              <a:t>, devidamente atualizadas, </a:t>
            </a:r>
            <a:r>
              <a:rPr lang="pt-BR" sz="2300" dirty="0">
                <a:latin typeface="Myriad Pro"/>
              </a:rPr>
              <a:t>utilizadas como base para as contribuições do servidor aos regimes de previdência a que esteve vinculado, correspondentes a 80% (oitenta por cento) de todo o período contributivo desde a competência julho de 1994 ou desde a do início da contribuição, se posterior àquela </a:t>
            </a:r>
            <a:r>
              <a:rPr lang="pt-BR" sz="2300" dirty="0" smtClean="0">
                <a:latin typeface="Myriad Pro"/>
              </a:rPr>
              <a:t>competência (Lei federal nº 10.887/2004)</a:t>
            </a:r>
            <a:endParaRPr lang="pt-BR" sz="2300" b="1" dirty="0" smtClean="0">
              <a:latin typeface="Myriad Pro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2300" dirty="0" smtClean="0">
                <a:latin typeface="Myriad Pro"/>
              </a:rPr>
              <a:t>Nos casos de aposentadorias concedidas sem o atributo da paridade remuneratória, os proventos serão calculados na forma dos §§ 3º e 17 do art. 40 e de acordo com a Lei nº 10.887/2004.</a:t>
            </a:r>
            <a:endParaRPr lang="pt-BR" sz="2300" dirty="0">
              <a:latin typeface="Myriad Pro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t-BR" sz="2300" b="1" dirty="0">
                <a:latin typeface="Myriad Pro"/>
              </a:rPr>
              <a:t>Reajustes para benefícios sem paridade</a:t>
            </a:r>
            <a:r>
              <a:rPr lang="pt-BR" sz="2300" dirty="0">
                <a:latin typeface="Myriad Pro"/>
              </a:rPr>
              <a:t>: nos termos da lei (art. 40, § 8º, CF/88)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t-BR" sz="2300" b="1" dirty="0">
                <a:latin typeface="Myriad Pro"/>
              </a:rPr>
              <a:t>Em Goiás</a:t>
            </a:r>
            <a:r>
              <a:rPr lang="pt-BR" sz="2300" dirty="0">
                <a:latin typeface="Myriad Pro"/>
              </a:rPr>
              <a:t>: benefícios são reajustados de acordo com a Lei estadual nº 16.359, de 06 de outubro de 2008.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t-BR" sz="2700" dirty="0" smtClean="0"/>
          </a:p>
        </p:txBody>
      </p:sp>
    </p:spTree>
    <p:extLst>
      <p:ext uri="{BB962C8B-B14F-4D97-AF65-F5344CB8AC3E}">
        <p14:creationId xmlns:p14="http://schemas.microsoft.com/office/powerpoint/2010/main" val="171270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657"/>
            <a:ext cx="9143244" cy="6857433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0" y="500042"/>
            <a:ext cx="9143142" cy="714380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Myriad Pro" pitchFamily="34" charset="0"/>
              </a:rPr>
              <a:t>APOSENTADORIA – CF/88 – Texto Original</a:t>
            </a:r>
            <a:endParaRPr lang="pt-BR" sz="28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214422"/>
            <a:ext cx="8963630" cy="516690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Art. 40. O </a:t>
            </a:r>
            <a:r>
              <a:rPr lang="pt-BR" sz="2000" u="sng" dirty="0">
                <a:latin typeface="Arial" panose="020B0604020202020204" pitchFamily="34" charset="0"/>
                <a:cs typeface="Arial" panose="020B0604020202020204" pitchFamily="34" charset="0"/>
              </a:rPr>
              <a:t>servidor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será aposentado: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-  por invalidez permanente, sendo os proventos integrais quando decorrentes de acidente em serviço, moléstia profissional ou doença grave, contagiosa ou incurável, especificadas em lei, e proporcionais nos demais casos;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-  compulsoriamente, aos setenta anos de idade, com proventos proporcionais ao </a:t>
            </a:r>
            <a:r>
              <a:rPr lang="pt-BR" sz="2000" u="sng" dirty="0">
                <a:latin typeface="Arial" panose="020B0604020202020204" pitchFamily="34" charset="0"/>
                <a:cs typeface="Arial" panose="020B0604020202020204" pitchFamily="34" charset="0"/>
              </a:rPr>
              <a:t>tempo de serviço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III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-  voluntariamente: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a) 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aos trinta e cinco </a:t>
            </a:r>
            <a:r>
              <a:rPr lang="pt-BR" sz="2000" u="sng" dirty="0">
                <a:latin typeface="Arial" panose="020B0604020202020204" pitchFamily="34" charset="0"/>
                <a:cs typeface="Arial" panose="020B0604020202020204" pitchFamily="34" charset="0"/>
              </a:rPr>
              <a:t>anos de serviço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, se homem, e aos trinta, se mulher, com proventos integrais;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)  aos trinta anos de efetivo exercício em funções de magistério, se professor, e vinte e cinco, se professora, com proventos integrais;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)  aos trinta </a:t>
            </a:r>
            <a:r>
              <a:rPr lang="pt-BR" sz="2000" u="sng" dirty="0">
                <a:latin typeface="Arial" panose="020B0604020202020204" pitchFamily="34" charset="0"/>
                <a:cs typeface="Arial" panose="020B0604020202020204" pitchFamily="34" charset="0"/>
              </a:rPr>
              <a:t>anos de serviço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, se homem, e aos vinte e cinco, se mulher, com proventos proporcionais a esse tempo;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)  aos sessenta e cinco anos de idade, se homem, e aos sessenta, se mulher, com proventos proporcionais </a:t>
            </a:r>
            <a:r>
              <a:rPr lang="pt-BR" sz="2000" u="sng" dirty="0">
                <a:latin typeface="Arial" panose="020B0604020202020204" pitchFamily="34" charset="0"/>
                <a:cs typeface="Arial" panose="020B0604020202020204" pitchFamily="34" charset="0"/>
              </a:rPr>
              <a:t>ao tempo de serviço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61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657"/>
            <a:ext cx="9143244" cy="6857433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0" y="500042"/>
            <a:ext cx="9143142" cy="714380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Myriad Pro" pitchFamily="34" charset="0"/>
              </a:rPr>
              <a:t>APOSENTADORIA – CF/88 – Texto Original</a:t>
            </a:r>
            <a:endParaRPr lang="pt-BR" sz="28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0" y="1214422"/>
            <a:ext cx="9143142" cy="516690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Do texto original da Constituição Federal, promulgado em 5 de outubro de 1988, apresentamos algumas considerações: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pt-BR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servidor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 será aposentado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essa expressão “servidor” incluíam-se todas as categorias de prestadores de serviço público como: detentores de cargos efetivos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 comissionados, contratados temporariamente, empregados públicos e até mesmo delegatários de serviços públicos como notariais e registrais.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pt-BR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empo </a:t>
            </a:r>
            <a:r>
              <a:rPr lang="pt-BR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serviço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Esse requisito representava apenas o labor dispendido pelo funcionário ao longo de sua vida funcional.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Não se cogitava a ideia de contribuição previdenciária, haja vista que a aposentadoria tratava-se de um prêmio destinado ao servidor após anos de prestação de serviço.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norma constitucional não proibia a contagem de tempo fictício, e a legislação infraconstitucional permitia a conversão de férias, licenças e outros em tempo de serviço</a:t>
            </a:r>
          </a:p>
        </p:txBody>
      </p:sp>
    </p:spTree>
    <p:extLst>
      <p:ext uri="{BB962C8B-B14F-4D97-AF65-F5344CB8AC3E}">
        <p14:creationId xmlns:p14="http://schemas.microsoft.com/office/powerpoint/2010/main" val="107726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657"/>
            <a:ext cx="9143244" cy="6857433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0" y="500042"/>
            <a:ext cx="9143142" cy="714380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Myriad Pro" pitchFamily="34" charset="0"/>
              </a:rPr>
              <a:t>APOSENTADORIA – REFORMAS CONSTITUCIONAIS</a:t>
            </a:r>
            <a:endParaRPr lang="pt-BR" sz="28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0" y="1124744"/>
            <a:ext cx="9143142" cy="573325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pt-BR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EMENDA CONSTITUCIONAL Nº 20/1998 – Principais modificações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pt-BR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INSTITUIÇÃO DE REGIME PRÓPRIO DE PREVIDÊNCIA SOCIAL – RPPS;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IMPLEMENTAÇÃO OBRIGATÓRIA DOS SEGUINTES REQUISITOS PARA APOSENTADORIA VOLUNTÁRIA: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Tempo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mínimo de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contribuição;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Idade mínima;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empo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mínimo de serviço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público;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Tempo mínimo no cargo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que se der a aposentadoria. </a:t>
            </a:r>
            <a:endParaRPr lang="pt-B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ELIMINAÇÃO DA CONTAGEM DE TEMPO FICTÍCIO;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PROIBIÇÃO DE QUE O VALOR DA APOSENTADORIA EXCEDA O VALOR DA REMUNERAÇÃO DO CARGO EM QUE SE DEU A APOSENTADORIA;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PERMISSÃO DE FIXAÇÃO DE TETO DO RGPS PARA APOSENTADORIAS E PENSÕES, DESDE QUE O ENTE INSTITUA REGIME DE PREVIDÊNCIA COMPLEMENTAR.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REGRAS DE TRANSIÇÃO PARA CONCESSÃO DE APOSENTADORIA – art. 8º da EC nº 20/98</a:t>
            </a:r>
          </a:p>
        </p:txBody>
      </p:sp>
    </p:spTree>
    <p:extLst>
      <p:ext uri="{BB962C8B-B14F-4D97-AF65-F5344CB8AC3E}">
        <p14:creationId xmlns:p14="http://schemas.microsoft.com/office/powerpoint/2010/main" val="306366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657"/>
            <a:ext cx="9143244" cy="6857433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0" y="500042"/>
            <a:ext cx="9143142" cy="714380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  <a:latin typeface="Myriad Pro" pitchFamily="34" charset="0"/>
              </a:rPr>
              <a:t>APOSENTADORIA – REFORMAS CONSTITUCIONAIS</a:t>
            </a: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0" y="1214422"/>
            <a:ext cx="9143142" cy="516690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pt-BR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EMENDA CONSTITUCIONAL Nº 41/2003 – Principais modificações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ELIMINAÇÃO DA PARIDADE REMUNERATÓRIA – Assegurou o reajuste nos termos da lei;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MODIFICAÇÃO DA FORMA DE CÁLCULO DOS PROVENTOS DAS APOSENTADORIAS – Benefício médio calculado – Lei nº 10.887/2004;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IMPLANTAÇÃO DA CONTRIBUIÇÃO PREVIDENCIÁRIA DE APOSENTADOS E PENSIONISTAS -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incidente sobre o valor que supere o limite máximo estabelecido para os benefícios do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Regime Geral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Previdência Social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de que trata o art. 201, com percentual igual ao estabelecido para os servidores titulares de cargos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efetivos; acima de R$ 5.189,82;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REGRAS DE TRANSIÇÃO PARA CONCESSÃO DE APOSENTADORIA – </a:t>
            </a:r>
            <a:r>
              <a:rPr lang="pt-B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arts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2º e 6º da EC nº 41/03.</a:t>
            </a:r>
          </a:p>
        </p:txBody>
      </p:sp>
    </p:spTree>
    <p:extLst>
      <p:ext uri="{BB962C8B-B14F-4D97-AF65-F5344CB8AC3E}">
        <p14:creationId xmlns:p14="http://schemas.microsoft.com/office/powerpoint/2010/main" val="244754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657"/>
            <a:ext cx="9143244" cy="6857433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0" y="500042"/>
            <a:ext cx="9143142" cy="714380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Myriad Pro" pitchFamily="34" charset="0"/>
              </a:rPr>
              <a:t>APOSENTADORIA – REFORMAS CONSTITUCIONAIS</a:t>
            </a:r>
            <a:endParaRPr lang="pt-BR" sz="28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0" y="1214422"/>
            <a:ext cx="9143142" cy="516690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pt-BR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EMENDA CONSTITUCIONAL Nº 47/2005 – Principais modificações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APOSENTADORIA ESPECIAL – Art. 40, § 4º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Acrescentou o portador de deficiência e o que exerça atividade de risco à hipótese que já existia – atividade que prejudique a saúde ou a integridade física;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IMUNIDADE TRIBUTÁRIA NA COBRANÇA DA CONTRIBUIÇÃO PREVIDENCIÁRIA – ao aposentado e pensionista que for portador de doença incapacitante será cobrado somente sobre a parte que superar o dobro do teto do valor dos benefícios do RGPS - acima de R$ 11.062,62;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EXCLUSÃO DAS PARCELAS DE CARÁTER INDENIZATÓRIO DO COMPUTO DO TETO CONSTITUCIONAL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REGRAS DE TRANSIÇÃO PARA CONCESSÃO DE APOSENTADORIA – Art. 3º da EC nº 47/2005.</a:t>
            </a:r>
          </a:p>
        </p:txBody>
      </p:sp>
    </p:spTree>
    <p:extLst>
      <p:ext uri="{BB962C8B-B14F-4D97-AF65-F5344CB8AC3E}">
        <p14:creationId xmlns:p14="http://schemas.microsoft.com/office/powerpoint/2010/main" val="20122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4036"/>
            <a:ext cx="9144000" cy="7461448"/>
          </a:xfrm>
        </p:spPr>
      </p:pic>
      <p:sp>
        <p:nvSpPr>
          <p:cNvPr id="5" name="CaixaDeTexto 4"/>
          <p:cNvSpPr txBox="1"/>
          <p:nvPr/>
        </p:nvSpPr>
        <p:spPr>
          <a:xfrm>
            <a:off x="323528" y="116632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Myriad Pro" pitchFamily="34" charset="0"/>
              </a:rPr>
              <a:t>1. </a:t>
            </a:r>
            <a:r>
              <a:rPr lang="pt-BR" sz="2800" b="1" dirty="0">
                <a:solidFill>
                  <a:schemeClr val="bg1"/>
                </a:solidFill>
                <a:latin typeface="Myriad Pro" pitchFamily="34" charset="0"/>
              </a:rPr>
              <a:t>REGIMES PREVIDENCIÁRIOS NO BRASIL</a:t>
            </a:r>
            <a:endParaRPr lang="pt-BR" sz="2800" dirty="0"/>
          </a:p>
        </p:txBody>
      </p:sp>
      <p:sp>
        <p:nvSpPr>
          <p:cNvPr id="3" name="Retângulo 2"/>
          <p:cNvSpPr/>
          <p:nvPr/>
        </p:nvSpPr>
        <p:spPr>
          <a:xfrm>
            <a:off x="467544" y="2348880"/>
            <a:ext cx="2880320" cy="16561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400" b="1" dirty="0" smtClean="0"/>
              <a:t>REGIMES DE PREVIDÊNCIA SOCIAL NO BRASIL</a:t>
            </a:r>
            <a:endParaRPr lang="pt-BR" sz="2400" b="1" dirty="0"/>
          </a:p>
        </p:txBody>
      </p:sp>
      <p:sp>
        <p:nvSpPr>
          <p:cNvPr id="6" name="Retângulo 5"/>
          <p:cNvSpPr/>
          <p:nvPr/>
        </p:nvSpPr>
        <p:spPr>
          <a:xfrm>
            <a:off x="4572000" y="1412776"/>
            <a:ext cx="3671888" cy="9361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400" b="1" dirty="0" smtClean="0"/>
              <a:t>Regime Geral de Previdência Social - INSS</a:t>
            </a:r>
            <a:endParaRPr lang="pt-BR" sz="2400" b="1" dirty="0"/>
          </a:p>
        </p:txBody>
      </p:sp>
      <p:sp>
        <p:nvSpPr>
          <p:cNvPr id="7" name="Retângulo 6"/>
          <p:cNvSpPr/>
          <p:nvPr/>
        </p:nvSpPr>
        <p:spPr>
          <a:xfrm>
            <a:off x="4572000" y="2924944"/>
            <a:ext cx="3672408" cy="13681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400" b="1" dirty="0" smtClean="0"/>
              <a:t>Regime Próprio de Previdência Social – União, Estados e Municípios</a:t>
            </a:r>
            <a:endParaRPr lang="pt-BR" sz="2400" b="1" dirty="0"/>
          </a:p>
        </p:txBody>
      </p:sp>
      <p:sp>
        <p:nvSpPr>
          <p:cNvPr id="8" name="Retângulo 7"/>
          <p:cNvSpPr/>
          <p:nvPr/>
        </p:nvSpPr>
        <p:spPr>
          <a:xfrm>
            <a:off x="4572000" y="4797152"/>
            <a:ext cx="3703240" cy="10801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400" b="1" dirty="0" smtClean="0"/>
              <a:t>Regime de Previdência Complementar</a:t>
            </a:r>
            <a:endParaRPr lang="pt-BR" sz="2400" b="1" dirty="0"/>
          </a:p>
        </p:txBody>
      </p:sp>
      <p:cxnSp>
        <p:nvCxnSpPr>
          <p:cNvPr id="10" name="Conector de seta reta 9"/>
          <p:cNvCxnSpPr/>
          <p:nvPr/>
        </p:nvCxnSpPr>
        <p:spPr>
          <a:xfrm flipV="1">
            <a:off x="3347864" y="1988840"/>
            <a:ext cx="1080120" cy="648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ector de seta reta 11"/>
          <p:cNvCxnSpPr/>
          <p:nvPr/>
        </p:nvCxnSpPr>
        <p:spPr>
          <a:xfrm>
            <a:off x="3347864" y="3176972"/>
            <a:ext cx="108012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ector de seta reta 13"/>
          <p:cNvCxnSpPr/>
          <p:nvPr/>
        </p:nvCxnSpPr>
        <p:spPr>
          <a:xfrm>
            <a:off x="3347864" y="3609020"/>
            <a:ext cx="1080120" cy="13321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379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657"/>
            <a:ext cx="9143244" cy="6857433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0" y="500042"/>
            <a:ext cx="9143142" cy="714380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Myriad Pro" pitchFamily="34" charset="0"/>
              </a:rPr>
              <a:t>APOSENTADORIA – REFORMAS CONSTITUCIONAIS</a:t>
            </a:r>
            <a:endParaRPr lang="pt-BR" sz="28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0" y="1052736"/>
            <a:ext cx="9143142" cy="516690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pt-BR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EMENDA CONSTITUCIONAL Nº 70/2012 – Principais modificações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pt-BR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APOSENTADORIA POR INVALIDEZ – </a:t>
            </a: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Cálculo dos proventos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de acordo com a última remuneração do cargo em que se deu a aposentadoria, com paridade remuneratória, para os servidores que ingressaram no serviço público até a EC nº 41/2003, ou seja até 30/12/2003, bem como para as pensões por morte dela decorrentes.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2200" b="1" dirty="0">
                <a:latin typeface="Arial" panose="020B0604020202020204" pitchFamily="34" charset="0"/>
                <a:cs typeface="Arial" panose="020B0604020202020204" pitchFamily="34" charset="0"/>
              </a:rPr>
              <a:t>EMENDA CONSTITUCIONAL Nº </a:t>
            </a:r>
            <a:r>
              <a:rPr lang="pt-B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88/2015 </a:t>
            </a:r>
            <a:r>
              <a:rPr lang="pt-BR" sz="2200" b="1" dirty="0">
                <a:latin typeface="Arial" panose="020B0604020202020204" pitchFamily="34" charset="0"/>
                <a:cs typeface="Arial" panose="020B0604020202020204" pitchFamily="34" charset="0"/>
              </a:rPr>
              <a:t>– Principais modificações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pt-BR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APOSENTADORIA COMPULSÓRIA - Altera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limite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de idade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servidor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público, passando de 70 anos para </a:t>
            </a: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75 anos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 acrescenta dispositivo ao Ato das Disposições Constitucionais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Transitórias para dar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imediata aplicabilidade aos Ministros do Supremo Tribunal Federal, dos Tribunais Superiores e do Tribunal de Contas da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União.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04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" y="283"/>
            <a:ext cx="9143244" cy="6857433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2528" y="526960"/>
            <a:ext cx="9143142" cy="714380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Myriad Pro" pitchFamily="34" charset="0"/>
              </a:rPr>
              <a:t>APOSENTADORIA - MODALIDADES</a:t>
            </a:r>
            <a:endParaRPr lang="pt-BR" sz="28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858" y="1268760"/>
            <a:ext cx="9142284" cy="5472608"/>
          </a:xfrm>
        </p:spPr>
        <p:txBody>
          <a:bodyPr>
            <a:normAutofit/>
          </a:bodyPr>
          <a:lstStyle/>
          <a:p>
            <a:pPr marL="85725" indent="428625" algn="just">
              <a:lnSpc>
                <a:spcPct val="100000"/>
              </a:lnSpc>
              <a:buNone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A aposentadoria no Regime Próprio de Previdência Social – RPPS admite três modalidades:</a:t>
            </a:r>
          </a:p>
          <a:p>
            <a:pPr marL="1085850" indent="-571500" algn="just">
              <a:buFont typeface="Wingdings" panose="05000000000000000000" pitchFamily="2" charset="2"/>
              <a:buChar char="Ø"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POR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INVALIDEZ </a:t>
            </a:r>
            <a:endParaRPr 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5850" indent="-571500" algn="just">
              <a:buFont typeface="Wingdings" panose="05000000000000000000" pitchFamily="2" charset="2"/>
              <a:buChar char="Ø"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COMPULSÓRIA</a:t>
            </a:r>
          </a:p>
          <a:p>
            <a:pPr marL="1085850" indent="-571500" algn="just">
              <a:buFont typeface="Wingdings" panose="05000000000000000000" pitchFamily="2" charset="2"/>
              <a:buChar char="Ø"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VOLUNTÁRIA</a:t>
            </a:r>
          </a:p>
          <a:p>
            <a:pPr marL="1085850" indent="-571500" algn="just">
              <a:buFont typeface="Wingdings" panose="05000000000000000000" pitchFamily="2" charset="2"/>
              <a:buChar char="Ø"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ESPECIAL</a:t>
            </a:r>
          </a:p>
          <a:p>
            <a:pPr marL="514350" indent="0" algn="just">
              <a:buNone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Diferença entre direito adquirido e regra transitória:</a:t>
            </a:r>
          </a:p>
          <a:p>
            <a:pPr marL="0" indent="0" algn="just">
              <a:buNone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Direito adquirido à regra de aposentadoria: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é quando o servidor implementa todos os requisitos exigidos pela norma antes da sua modificação.</a:t>
            </a:r>
          </a:p>
          <a:p>
            <a:pPr marL="0" indent="0" algn="just">
              <a:buNone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Regra transitória: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é a norma de caráter transitório que garante a aposentadoria nas suas regras para aquele servidor que tenha ingressado antes da reforma.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>
              <a:buNone/>
            </a:pPr>
            <a:endParaRPr lang="pt-BR" sz="3600" dirty="0" smtClean="0"/>
          </a:p>
        </p:txBody>
      </p:sp>
    </p:spTree>
    <p:extLst>
      <p:ext uri="{BB962C8B-B14F-4D97-AF65-F5344CB8AC3E}">
        <p14:creationId xmlns:p14="http://schemas.microsoft.com/office/powerpoint/2010/main" val="351745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808" y="-144605"/>
            <a:ext cx="9336808" cy="7002606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539552" y="432046"/>
            <a:ext cx="8119814" cy="720081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Myriad Pro"/>
              </a:rPr>
              <a:t>APOSENTADORIA – LEGISLAÇÃO</a:t>
            </a:r>
            <a:endParaRPr lang="pt-BR" b="1" dirty="0">
              <a:solidFill>
                <a:schemeClr val="bg1"/>
              </a:solidFill>
              <a:latin typeface="Myriad Pro"/>
            </a:endParaRP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-14779" y="1152127"/>
            <a:ext cx="8856984" cy="5184576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600" dirty="0" smtClean="0"/>
              <a:t>Constituição Federal de 1988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600" dirty="0" smtClean="0"/>
              <a:t> Emenda Constitucional nº 20/1998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600" dirty="0" smtClean="0"/>
              <a:t> Emenda </a:t>
            </a:r>
            <a:r>
              <a:rPr lang="pt-BR" sz="2600" dirty="0"/>
              <a:t>Constitucional </a:t>
            </a:r>
            <a:r>
              <a:rPr lang="pt-BR" sz="2600" dirty="0" smtClean="0"/>
              <a:t>nº 41/2003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600" dirty="0" smtClean="0"/>
              <a:t> Emenda </a:t>
            </a:r>
            <a:r>
              <a:rPr lang="pt-BR" sz="2600" dirty="0"/>
              <a:t>Constitucional </a:t>
            </a:r>
            <a:r>
              <a:rPr lang="pt-BR" sz="2600" dirty="0" smtClean="0"/>
              <a:t>nº 47/2005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600" dirty="0"/>
              <a:t> Emenda Constitucional </a:t>
            </a:r>
            <a:r>
              <a:rPr lang="pt-BR" sz="2600" dirty="0" smtClean="0"/>
              <a:t>nº 70/2012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600" dirty="0" smtClean="0"/>
              <a:t>Emenda Constitucional nº 88/2015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600" dirty="0"/>
              <a:t> </a:t>
            </a:r>
            <a:r>
              <a:rPr lang="pt-BR" sz="2600" dirty="0" smtClean="0"/>
              <a:t>Lei federal nº 10.887/2004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600" dirty="0" smtClean="0"/>
              <a:t> Lei Complementar federal nº 153, de 03.12.2015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600" dirty="0"/>
              <a:t> </a:t>
            </a:r>
            <a:r>
              <a:rPr lang="pt-BR" sz="2600" dirty="0" smtClean="0"/>
              <a:t>Lei Complementar nº 77/2010 (Estado de Goiás)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600" dirty="0" smtClean="0"/>
              <a:t>Lei estadual nº 16.359/2008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600" dirty="0"/>
              <a:t> </a:t>
            </a:r>
            <a:r>
              <a:rPr lang="pt-BR" sz="2600" dirty="0" smtClean="0"/>
              <a:t>Estatuto dos Servidores Públicos do Estado de Goiás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pt-BR" sz="2700" dirty="0" smtClean="0"/>
          </a:p>
        </p:txBody>
      </p:sp>
    </p:spTree>
    <p:extLst>
      <p:ext uri="{BB962C8B-B14F-4D97-AF65-F5344CB8AC3E}">
        <p14:creationId xmlns:p14="http://schemas.microsoft.com/office/powerpoint/2010/main" val="67680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808" y="-144605"/>
            <a:ext cx="9336808" cy="7002606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539552" y="432046"/>
            <a:ext cx="8119814" cy="720081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Myriad Pro"/>
              </a:rPr>
              <a:t>APOSENTADORIA – LEGISLAÇÃO</a:t>
            </a:r>
            <a:endParaRPr lang="pt-BR" b="1" dirty="0">
              <a:solidFill>
                <a:schemeClr val="bg1"/>
              </a:solidFill>
              <a:latin typeface="Myriad Pro"/>
            </a:endParaRP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0" y="1052736"/>
            <a:ext cx="9036496" cy="5688632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pt-BR" sz="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LEI nº 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10.887, DE 18 DE JUNHO DE 2004.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Dispõe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sobre a aplicação de disposições da Emenda Constitucional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nº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41, de 19 de dezembro de 2003, altera dispositivos das Leis n</a:t>
            </a:r>
            <a:r>
              <a:rPr lang="pt-BR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9.717, de 27 de novembro de 1998, 8.213, de 24 de julho de 1991, 9.532, de 10 de dezembro de 1997, e dá outras providências.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       O PRESIDENTE DA REPÚBLICA Faço saber que o Congresso Nacional decreta e eu sanciono a seguinte Lei: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       Art.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1º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No cálculo dos proventos de aposentadoria dos servidores titulares de cargo efetivo de qualquer dos Poderes da União, dos Estados, do Distrito Federal e dos Municípios, incluídas suas autarquias e fundações, previsto no §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3º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do art. 40 da Constituição Federal e no art.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2º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da Emenda Constitucional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nº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41, de 19 de dezembro de 2003, será considerada a média aritmética simples das maiores remunerações, utilizadas como base para as contribuições do servidor aos regimes de previdência a que esteve vinculado, correspondentes a 80% (oitenta por cento) de todo o período contributivo desde a competência julho de 1994 ou desde a do início da contribuição, se posterior àquela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competência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055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808" y="-144605"/>
            <a:ext cx="9336808" cy="7002606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539552" y="432046"/>
            <a:ext cx="8119814" cy="720081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Myriad Pro"/>
              </a:rPr>
              <a:t>APOSENTADORIA – LEGISLAÇÃO</a:t>
            </a:r>
            <a:endParaRPr lang="pt-BR" b="1" dirty="0">
              <a:solidFill>
                <a:schemeClr val="bg1"/>
              </a:solidFill>
              <a:latin typeface="Myriad Pro"/>
            </a:endParaRP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052736"/>
            <a:ext cx="8640960" cy="5688632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pt-BR" sz="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LEI nº 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10.887, DE 18 DE JUNHO DE 2004.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Art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1º (...)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§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1º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As remunerações consideradas no cálculo do valor inicial dos proventos terão os seus valores atualizados mês a mês de acordo com a variação integral do índice fixado para a atualização dos salários-de-contribuição considerados no cálculo dos benefícios do regime geral de previdência social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§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2º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 base de cálculo dos proventos será a remuneração do servidor no cargo efetivo nas competências a partir de julho de 1994 em que não tenha havido contribuição para regime próprio.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§ 3º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Os valores das remunerações a serem utilizadas no cálculo de que trata este artigo serão comprovados mediante documento fornecido pelos órgãos e entidades gestoras dos regimes de previdência aos quais o servidor esteve vinculado ou por outro documento público, na forma do regulamento.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275211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808" y="-154518"/>
            <a:ext cx="9336808" cy="7002606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539552" y="432046"/>
            <a:ext cx="8119814" cy="720081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Myriad Pro"/>
              </a:rPr>
              <a:t>APOSENTADORIA – LEGISLAÇÃO</a:t>
            </a:r>
            <a:endParaRPr lang="pt-BR" b="1" dirty="0">
              <a:solidFill>
                <a:schemeClr val="bg1"/>
              </a:solidFill>
              <a:latin typeface="Myriad Pro"/>
            </a:endParaRP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980728"/>
            <a:ext cx="8568952" cy="5688632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pt-BR" sz="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LEI nº 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10.887, DE 18 DE JUNHO DE 2004.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Art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1º (...)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§ 4º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Para os fins deste artigo, as remunerações consideradas no cálculo da aposentadoria, atualizadas na forma do §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1º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deste artigo, não poderão ser: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- inferiores ao valor do salário-mínimo;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- superiores ao limite máximo do salário-de-contribuição, quanto aos meses em que o servidor esteve vinculado ao regime geral de previdência social.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§ 5º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Os proventos, calculados de acordo com o </a:t>
            </a: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caput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deste artigo, por ocasião de sua concessão, não poderão ser inferiores ao valor do salário-mínimo nem exceder a remuneração do respectivo servidor no cargo efetivo em que se deu a aposentadoria.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25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808" y="-144605"/>
            <a:ext cx="9336808" cy="7002606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539552" y="432046"/>
            <a:ext cx="8119814" cy="720081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Myriad Pro"/>
              </a:rPr>
              <a:t>APOSENTADORIA – LEGISLAÇÃO</a:t>
            </a:r>
            <a:endParaRPr lang="pt-BR" b="1" dirty="0">
              <a:solidFill>
                <a:schemeClr val="bg1"/>
              </a:solidFill>
              <a:latin typeface="Myriad Pro"/>
            </a:endParaRP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-192808" y="980728"/>
            <a:ext cx="9229304" cy="5688632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pt-BR" sz="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0" y="1052736"/>
            <a:ext cx="8820472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sz="10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ESTADUAL Nº 16.359, DE 06 DE OUTUBRO DE 2008.</a:t>
            </a:r>
            <a:endParaRPr lang="pt-BR" sz="2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Reajusta o valor do benefício das aposentadorias e pensões concedidas com fundamento nos </a:t>
            </a:r>
            <a:r>
              <a:rPr lang="pt-BR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arts</a:t>
            </a:r>
            <a:r>
              <a:rPr lang="pt-B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40, § </a:t>
            </a:r>
            <a:r>
              <a:rPr lang="pt-B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1º, </a:t>
            </a:r>
            <a:r>
              <a:rPr lang="pt-B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Constituição Federal, e </a:t>
            </a:r>
            <a:r>
              <a:rPr lang="pt-B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2º </a:t>
            </a:r>
            <a:r>
              <a:rPr lang="pt-B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Emenda Constitucional no 41, de 19 de dezembro de 2003.</a:t>
            </a:r>
          </a:p>
          <a:p>
            <a:pPr algn="just"/>
            <a:endParaRPr lang="pt-BR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ASSEMBLÉIA LEGISLATIVA DO ESTADO DE GOIÁS, nos termos do art. 10 da Constituição Estadual, decreta e eu sanciono a seguinte Lei:</a:t>
            </a:r>
          </a:p>
          <a:p>
            <a:pPr algn="just"/>
            <a:endParaRPr lang="pt-BR" sz="5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</a:t>
            </a:r>
            <a:r>
              <a:rPr lang="pt-B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1º </a:t>
            </a:r>
            <a:r>
              <a:rPr lang="pt-B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valor do benefício das aposentadorias e pensões concedidas com fundamento nos </a:t>
            </a:r>
            <a:r>
              <a:rPr lang="pt-BR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arts</a:t>
            </a:r>
            <a:r>
              <a:rPr lang="pt-B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40, § </a:t>
            </a:r>
            <a:r>
              <a:rPr lang="pt-B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1º, </a:t>
            </a:r>
            <a:r>
              <a:rPr lang="pt-B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Constituição Federal, e </a:t>
            </a:r>
            <a:r>
              <a:rPr lang="pt-B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2º </a:t>
            </a:r>
            <a:r>
              <a:rPr lang="pt-B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Emenda Constitucional </a:t>
            </a:r>
            <a:r>
              <a:rPr lang="pt-B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nº </a:t>
            </a:r>
            <a:r>
              <a:rPr lang="pt-B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41, de 19 de dezembro de 2003, ficam reajustados em 5% (cinco por cento</a:t>
            </a:r>
            <a:r>
              <a:rPr lang="pt-B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/>
            <a:r>
              <a:rPr lang="pt-B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(...)</a:t>
            </a:r>
          </a:p>
          <a:p>
            <a:pPr algn="just"/>
            <a:r>
              <a:rPr lang="pt-B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</a:t>
            </a:r>
            <a:r>
              <a:rPr lang="pt-B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2º </a:t>
            </a:r>
            <a:r>
              <a:rPr lang="pt-B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partir do exercício de 2009, o valor do benefício das aposentadorias e pensões de que trata esta Lei será reajustado na mesma época e nos mesmos índices aplicados ao reajustamento dos benefícios do Regime Geral de Previdência Social.</a:t>
            </a:r>
          </a:p>
        </p:txBody>
      </p:sp>
    </p:spTree>
    <p:extLst>
      <p:ext uri="{BB962C8B-B14F-4D97-AF65-F5344CB8AC3E}">
        <p14:creationId xmlns:p14="http://schemas.microsoft.com/office/powerpoint/2010/main" val="366049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808" y="-144605"/>
            <a:ext cx="9336808" cy="7002606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539552" y="432046"/>
            <a:ext cx="8119814" cy="720081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Myriad Pro"/>
              </a:rPr>
              <a:t>APOSENTADORIA – REAJUSTES</a:t>
            </a:r>
            <a:endParaRPr lang="pt-BR" b="1" dirty="0">
              <a:solidFill>
                <a:schemeClr val="bg1"/>
              </a:solidFill>
              <a:latin typeface="Myriad Pro"/>
            </a:endParaRP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-192808" y="980728"/>
            <a:ext cx="9229304" cy="5688632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pt-BR" sz="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LEI nº 16.359, de 06 de outubro de 2008.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pt-BR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Representa mais de 50% de aumento </a:t>
            </a:r>
            <a:r>
              <a:rPr lang="pt-BR" sz="16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sete </a:t>
            </a:r>
            <a:r>
              <a:rPr lang="pt-BR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anos devido à 				aplicação de índices capitalizados.</a:t>
            </a:r>
            <a:endParaRPr lang="pt-BR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4179879"/>
              </p:ext>
            </p:extLst>
          </p:nvPr>
        </p:nvGraphicFramePr>
        <p:xfrm>
          <a:off x="-179697" y="1484784"/>
          <a:ext cx="9336807" cy="408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5530"/>
                <a:gridCol w="2319008"/>
                <a:gridCol w="3112269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solidFill>
                            <a:schemeClr val="tx1"/>
                          </a:solidFill>
                        </a:rPr>
                        <a:t>Portaria</a:t>
                      </a:r>
                      <a:r>
                        <a:rPr lang="pt-BR" sz="2000" baseline="0" dirty="0" smtClean="0">
                          <a:solidFill>
                            <a:schemeClr val="tx1"/>
                          </a:solidFill>
                        </a:rPr>
                        <a:t> Ministerial</a:t>
                      </a:r>
                      <a:endParaRPr lang="pt-BR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solidFill>
                            <a:schemeClr val="tx1"/>
                          </a:solidFill>
                        </a:rPr>
                        <a:t>ANO</a:t>
                      </a:r>
                      <a:endParaRPr lang="pt-BR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solidFill>
                            <a:schemeClr val="tx1"/>
                          </a:solidFill>
                        </a:rPr>
                        <a:t>Índice</a:t>
                      </a:r>
                      <a:endParaRPr lang="pt-BR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pt-BR" sz="1600" b="0" i="0" kern="1200" cap="all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MF Nº </a:t>
                      </a:r>
                      <a:r>
                        <a:rPr lang="pt-BR" sz="1600" b="0" i="0" kern="1200" cap="all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15,</a:t>
                      </a:r>
                      <a:r>
                        <a:rPr lang="pt-BR" sz="1600" b="0" i="0" kern="1200" cap="all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DE </a:t>
                      </a:r>
                      <a:r>
                        <a:rPr lang="pt-BR" sz="1600" b="0" i="0" kern="1200" cap="all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 </a:t>
                      </a:r>
                      <a:r>
                        <a:rPr lang="pt-BR" sz="1600" b="0" i="0" kern="1200" cap="all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JANEIRO DE </a:t>
                      </a:r>
                      <a:r>
                        <a:rPr lang="pt-BR" sz="1600" b="0" i="0" kern="1200" cap="all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  <a:endParaRPr lang="pt-BR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2018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2,07%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pt-BR" sz="1600" b="0" i="0" kern="1200" cap="all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MF Nº 8, DE 13 DE JANEIRO DE 2017</a:t>
                      </a:r>
                      <a:endParaRPr lang="pt-BR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2017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6,58%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MPS Nº 1 DE 08.01.2016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2016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11,28%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31656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MPS Nº 13 DE 09.01.2015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2015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6,23%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MPS Nº 19 DE 10.01.2014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2014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5,56%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MPS Nº 15, DE 10.01.2013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2013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6,20%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0614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MPS Nº 2 DE 06.01.2012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2012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6,08%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TOTAL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7 ANOS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</a:rPr>
                        <a:t>44,00%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802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3448"/>
            <a:ext cx="9144000" cy="7461448"/>
          </a:xfrm>
        </p:spPr>
      </p:pic>
      <p:sp>
        <p:nvSpPr>
          <p:cNvPr id="5" name="CaixaDeTexto 4"/>
          <p:cNvSpPr txBox="1"/>
          <p:nvPr/>
        </p:nvSpPr>
        <p:spPr>
          <a:xfrm>
            <a:off x="323528" y="116632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prstClr val="white"/>
                </a:solidFill>
                <a:latin typeface="Myriad Pro" pitchFamily="34" charset="0"/>
              </a:rPr>
              <a:t>Aposentadoria – Regras </a:t>
            </a:r>
            <a:endParaRPr lang="pt-BR" sz="2800" dirty="0">
              <a:solidFill>
                <a:prstClr val="black"/>
              </a:solidFill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/>
          </p:nvPr>
        </p:nvGraphicFramePr>
        <p:xfrm>
          <a:off x="0" y="641690"/>
          <a:ext cx="9144000" cy="63489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360231">
                <a:tc>
                  <a:txBody>
                    <a:bodyPr/>
                    <a:lstStyle/>
                    <a:p>
                      <a:pPr algn="ctr"/>
                      <a:r>
                        <a:rPr lang="pt-BR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APOSENTADORIA POR INVALIDEZ</a:t>
                      </a:r>
                      <a:endParaRPr lang="pt-BR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32521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Servidor Público</a:t>
                      </a:r>
                      <a:r>
                        <a:rPr lang="pt-BR" sz="1800" baseline="0" dirty="0" smtClean="0"/>
                        <a:t> que tenha ingressado até 30/12/2003</a:t>
                      </a:r>
                      <a:endParaRPr lang="pt-BR" sz="1800" dirty="0"/>
                    </a:p>
                  </a:txBody>
                  <a:tcPr/>
                </a:tc>
              </a:tr>
              <a:tr h="360231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 smtClean="0"/>
                        <a:t>Constituição</a:t>
                      </a:r>
                      <a:r>
                        <a:rPr lang="pt-BR" sz="2000" b="1" baseline="0" dirty="0" smtClean="0"/>
                        <a:t> Federal - 1988</a:t>
                      </a:r>
                      <a:endParaRPr lang="pt-BR" sz="2000" b="1" dirty="0"/>
                    </a:p>
                  </a:txBody>
                  <a:tcPr/>
                </a:tc>
              </a:tr>
              <a:tr h="2521615">
                <a:tc>
                  <a:txBody>
                    <a:bodyPr/>
                    <a:lstStyle/>
                    <a:p>
                      <a:pPr algn="just"/>
                      <a:r>
                        <a:rPr lang="pt-BR" sz="1600" dirty="0" smtClean="0"/>
                        <a:t>Art. 40. </a:t>
                      </a:r>
                      <a:r>
                        <a:rPr lang="pt-BR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Aos servidores titulares de cargos efetivos da União, dos Estados, do Distrito Federal e dos Municípios, incluídas suas autarquias e fundações, é assegurado regime de previdência de caráter contributivo e solidário, mediante contribuição do respectivo ente público, dos servidores ativos e inativos e dos pensionistas, observados critérios que preservem o equilíbrio financeiro e atuarial e o disposto neste artigo. </a:t>
                      </a:r>
                      <a:r>
                        <a:rPr lang="pt-BR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(Redação dada pela Emenda Constitucional nº 41, 19.12.2003)</a:t>
                      </a:r>
                      <a:endParaRPr lang="pt-BR" sz="16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pt-BR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§ 1º Os servidores abrangidos pelo regime de previdência de que trata este artigo serão aposentados, calculados os seus proventos a partir dos valores fixados na forma dos §§ 3º e 17: </a:t>
                      </a:r>
                      <a:r>
                        <a:rPr lang="pt-BR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(Redação dada pela Emenda Constitucional nº 41, 19.12.2003)</a:t>
                      </a:r>
                      <a:endParaRPr lang="pt-BR" sz="16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pt-BR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- por invalidez permanente, sendo os proventos proporcionais ao tempo de contribuição, exceto se decorrente de acidente em serviço, moléstia profissional ou doença grave, contagiosa ou incurável, na forma da lei; </a:t>
                      </a:r>
                      <a:r>
                        <a:rPr lang="pt-BR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(Redação dada pela Emenda Constitucional nº 41, 19.12.2003)</a:t>
                      </a:r>
                      <a:endParaRPr lang="pt-BR" sz="16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60231">
                <a:tc>
                  <a:txBody>
                    <a:bodyPr/>
                    <a:lstStyle/>
                    <a:p>
                      <a:pPr algn="ctr"/>
                      <a:r>
                        <a:rPr lang="pt-BR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Emendas Constitucionais </a:t>
                      </a:r>
                      <a:r>
                        <a:rPr lang="pt-BR" sz="2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nº</a:t>
                      </a:r>
                      <a:r>
                        <a:rPr lang="pt-BR" sz="2000" b="1" i="0" kern="1200" baseline="30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lang="pt-BR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41/2003</a:t>
                      </a:r>
                      <a:r>
                        <a:rPr lang="pt-BR" sz="20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70/2012</a:t>
                      </a:r>
                      <a:endParaRPr lang="pt-BR" sz="2000" b="1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2020834">
                <a:tc>
                  <a:txBody>
                    <a:bodyPr/>
                    <a:lstStyle/>
                    <a:p>
                      <a:pPr algn="just"/>
                      <a:r>
                        <a:rPr lang="pt-BR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Art. 6º-A. O servidor da União, dos Estados, do Distrito Federal e dos Municípios, incluídas suas autarquias e fundações</a:t>
                      </a:r>
                      <a:r>
                        <a:rPr lang="pt-BR" sz="16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que tenha ingressado no serviço público até a data de publicação desta Emenda Constitucional </a:t>
                      </a:r>
                      <a:r>
                        <a:rPr lang="pt-BR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 que tenha se aposentado ou venha a se aposentar por invalidez permanente, com fundamento no </a:t>
                      </a:r>
                      <a:r>
                        <a:rPr lang="pt-BR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inciso I do § 1º do art. 40 da Constituição Federal</a:t>
                      </a:r>
                      <a:r>
                        <a:rPr lang="pt-BR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tem direito a proventos de aposentadoria calculados com base na remuneração do cargo efetivo em que se der a aposentadoria, na forma da lei, não sendo aplicáveis as disposições constantes dos </a:t>
                      </a:r>
                      <a:r>
                        <a:rPr lang="pt-BR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§§ 3º,</a:t>
                      </a:r>
                      <a:r>
                        <a:rPr lang="pt-BR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pt-BR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8º</a:t>
                      </a:r>
                      <a:r>
                        <a:rPr lang="pt-BR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e </a:t>
                      </a:r>
                      <a:r>
                        <a:rPr lang="pt-BR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/>
                        </a:rPr>
                        <a:t>17 do art. 40 da Constituição Federal</a:t>
                      </a:r>
                      <a:r>
                        <a:rPr lang="pt-BR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 </a:t>
                      </a:r>
                      <a:r>
                        <a:rPr lang="pt-BR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/>
                        </a:rPr>
                        <a:t>(Incluído pela Emenda Constitucional nº 70, de 2012)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196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3448"/>
            <a:ext cx="9144000" cy="7461448"/>
          </a:xfrm>
        </p:spPr>
      </p:pic>
      <p:sp>
        <p:nvSpPr>
          <p:cNvPr id="5" name="CaixaDeTexto 4"/>
          <p:cNvSpPr txBox="1"/>
          <p:nvPr/>
        </p:nvSpPr>
        <p:spPr>
          <a:xfrm>
            <a:off x="323528" y="28933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prstClr val="white"/>
                </a:solidFill>
                <a:latin typeface="Myriad Pro" pitchFamily="34" charset="0"/>
              </a:rPr>
              <a:t>Aposentadoria – Regras </a:t>
            </a:r>
            <a:endParaRPr lang="pt-BR" sz="2800" dirty="0">
              <a:solidFill>
                <a:prstClr val="black"/>
              </a:solidFill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/>
          </p:nvPr>
        </p:nvGraphicFramePr>
        <p:xfrm>
          <a:off x="0" y="548680"/>
          <a:ext cx="9144000" cy="6309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568287">
                <a:tc>
                  <a:txBody>
                    <a:bodyPr/>
                    <a:lstStyle/>
                    <a:p>
                      <a:pPr algn="ctr"/>
                      <a:r>
                        <a:rPr lang="pt-BR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APOSENTADORIA POR INVALIDEZ</a:t>
                      </a:r>
                      <a:endParaRPr lang="pt-BR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410869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Servidor Público</a:t>
                      </a:r>
                      <a:r>
                        <a:rPr lang="pt-BR" sz="1800" baseline="0" dirty="0" smtClean="0"/>
                        <a:t> que tenha ingressado até 30/12/2003</a:t>
                      </a:r>
                      <a:endParaRPr lang="pt-BR" sz="1800" dirty="0"/>
                    </a:p>
                  </a:txBody>
                  <a:tcPr anchor="ctr"/>
                </a:tc>
              </a:tr>
              <a:tr h="557731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/>
                        <a:t>Lei Complementar nº 77/2010</a:t>
                      </a:r>
                      <a:endParaRPr lang="pt-BR" sz="1800" b="1" dirty="0"/>
                    </a:p>
                  </a:txBody>
                  <a:tcPr anchor="ctr"/>
                </a:tc>
              </a:tr>
              <a:tr h="4772433">
                <a:tc>
                  <a:txBody>
                    <a:bodyPr/>
                    <a:lstStyle/>
                    <a:p>
                      <a:pPr algn="just"/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Art. 43. A aposentadoria por invalidez será concedida ao servidor </a:t>
                      </a:r>
                      <a:r>
                        <a:rPr lang="pt-BR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 tenha ingressado </a:t>
                      </a:r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cargo em que ela dará </a:t>
                      </a:r>
                      <a:r>
                        <a:rPr lang="pt-BR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até a data de publicação da Emenda Constitucional nº 41, de 19 de dezembro de 2003</a:t>
                      </a:r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e que for considerado, mediante laudo médico-pericial da junta médica oficial da GOIASPREV ou por ela designada, incapaz definitivamente para o exercício das funções de seu cargo e insusceptível de readaptação diante da limitação em sua capacidade física ou mental, sendo:- </a:t>
                      </a:r>
                      <a:r>
                        <a:rPr lang="pt-BR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Redação dada Lei Complementar nº 102, de 22-05-2013</a:t>
                      </a:r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just"/>
                      <a:endParaRPr lang="pt-BR" sz="18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pt-BR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- com proventos proporcionais</a:t>
                      </a:r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na forma prevista no art. 6º-A da Emenda Constitucional nº 41, de 19 de dezembro de 2003, com redação acrescida pela Emenda Constitucional nº 70, de 29 de março de 2012, quando a aposentadoria decorrer de doença não prevista nos </a:t>
                      </a:r>
                      <a:r>
                        <a:rPr lang="pt-BR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arts</a:t>
                      </a:r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44, 45 e 46 desta Lei Complementar;- </a:t>
                      </a:r>
                      <a:r>
                        <a:rPr lang="pt-BR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Redação dada Lei Complementar nº 102, de 22-05-2013</a:t>
                      </a:r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algn="just"/>
                      <a:endParaRPr lang="pt-BR" sz="18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pt-BR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 - com proventos integrais</a:t>
                      </a:r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na forma prevista no art. 6º-A da Emenda Constitucional nº 41, de 19 de dezembro de 2003, com redação acrescida pela Emenda Constitucional nº 70, de 29 de março de 2012, quando a aposentadoria decorrer de acidente em serviço, moléstia profissional ou, ainda que na inatividade, doença grave, contagiosa ou incurável, referidas nos </a:t>
                      </a:r>
                      <a:r>
                        <a:rPr lang="pt-BR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arts</a:t>
                      </a:r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44, 45 e 46 desta Lei Complementar.- </a:t>
                      </a:r>
                      <a:r>
                        <a:rPr lang="pt-BR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Redação dada Lei Complementar nº 102, de 22-05-2013</a:t>
                      </a:r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pt-BR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864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3448"/>
            <a:ext cx="9144000" cy="7461448"/>
          </a:xfrm>
        </p:spPr>
      </p:pic>
      <p:sp>
        <p:nvSpPr>
          <p:cNvPr id="5" name="CaixaDeTexto 4"/>
          <p:cNvSpPr txBox="1"/>
          <p:nvPr/>
        </p:nvSpPr>
        <p:spPr>
          <a:xfrm>
            <a:off x="0" y="116632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>
                <a:solidFill>
                  <a:schemeClr val="bg1"/>
                </a:solidFill>
                <a:latin typeface="Myriad Pro" pitchFamily="34" charset="0"/>
              </a:rPr>
              <a:t>2. REGIME PRÓPRIO DE PREVIDÊNCIA SOCIAL – RPPS</a:t>
            </a:r>
            <a:endParaRPr lang="pt-BR" sz="2600" dirty="0"/>
          </a:p>
        </p:txBody>
      </p:sp>
      <p:sp>
        <p:nvSpPr>
          <p:cNvPr id="2" name="Retângulo 1"/>
          <p:cNvSpPr/>
          <p:nvPr/>
        </p:nvSpPr>
        <p:spPr>
          <a:xfrm>
            <a:off x="323528" y="993360"/>
            <a:ext cx="8640960" cy="461664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pt-BR" sz="2800" b="1" dirty="0" smtClean="0">
                <a:solidFill>
                  <a:srgbClr val="000000"/>
                </a:solidFill>
                <a:latin typeface="Myriad Pro"/>
              </a:rPr>
              <a:t>O REGIME PRÓPRIO DE PREVIDÊNCIA SOCIAL – </a:t>
            </a:r>
            <a:r>
              <a:rPr lang="pt-BR" sz="2800" b="1" dirty="0">
                <a:solidFill>
                  <a:srgbClr val="000000"/>
                </a:solidFill>
                <a:latin typeface="Myriad Pro"/>
              </a:rPr>
              <a:t>RPPS</a:t>
            </a:r>
            <a:r>
              <a:rPr lang="pt-BR" sz="2800" dirty="0">
                <a:solidFill>
                  <a:srgbClr val="000000"/>
                </a:solidFill>
                <a:latin typeface="Myriad Pro"/>
              </a:rPr>
              <a:t> – é o regime de previdência estabelecido </a:t>
            </a:r>
            <a:r>
              <a:rPr lang="pt-BR" sz="2800" b="1" dirty="0">
                <a:solidFill>
                  <a:srgbClr val="000000"/>
                </a:solidFill>
                <a:latin typeface="Myriad Pro"/>
              </a:rPr>
              <a:t>por lei</a:t>
            </a:r>
            <a:r>
              <a:rPr lang="pt-BR" sz="2800" dirty="0">
                <a:solidFill>
                  <a:srgbClr val="000000"/>
                </a:solidFill>
                <a:latin typeface="Myriad Pro"/>
              </a:rPr>
              <a:t>, no âmbito da União, dos Estados, do Distrito Federal e dos Municípios, que assegura aos titulares de </a:t>
            </a:r>
            <a:r>
              <a:rPr lang="pt-BR" sz="2800" b="1" dirty="0">
                <a:solidFill>
                  <a:srgbClr val="000000"/>
                </a:solidFill>
                <a:latin typeface="Myriad Pro"/>
              </a:rPr>
              <a:t>cargos efetivos e vitalícios</a:t>
            </a:r>
            <a:r>
              <a:rPr lang="pt-BR" sz="2800" dirty="0">
                <a:solidFill>
                  <a:srgbClr val="000000"/>
                </a:solidFill>
                <a:latin typeface="Myriad Pro"/>
              </a:rPr>
              <a:t>, no mínimo, os </a:t>
            </a:r>
            <a:r>
              <a:rPr lang="pt-BR" sz="2800" b="1" dirty="0">
                <a:solidFill>
                  <a:srgbClr val="000000"/>
                </a:solidFill>
                <a:latin typeface="Myriad Pro"/>
              </a:rPr>
              <a:t>benefícios de aposentadoria e pensão por morte </a:t>
            </a:r>
            <a:r>
              <a:rPr lang="pt-BR" sz="2800" dirty="0">
                <a:solidFill>
                  <a:srgbClr val="000000"/>
                </a:solidFill>
                <a:latin typeface="Myriad Pro"/>
              </a:rPr>
              <a:t>previstos no art. 40 da Constituição Federal</a:t>
            </a:r>
            <a:r>
              <a:rPr lang="pt-BR" sz="2700" dirty="0" smtClean="0">
                <a:solidFill>
                  <a:srgbClr val="000000"/>
                </a:solidFill>
                <a:latin typeface="Myriad Pro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694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3448"/>
            <a:ext cx="9144000" cy="7461448"/>
          </a:xfrm>
        </p:spPr>
      </p:pic>
      <p:sp>
        <p:nvSpPr>
          <p:cNvPr id="5" name="CaixaDeTexto 4"/>
          <p:cNvSpPr txBox="1"/>
          <p:nvPr/>
        </p:nvSpPr>
        <p:spPr>
          <a:xfrm>
            <a:off x="323528" y="116632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prstClr val="white"/>
                </a:solidFill>
                <a:latin typeface="Myriad Pro" pitchFamily="34" charset="0"/>
              </a:rPr>
              <a:t>Aposentadoria – Regras </a:t>
            </a:r>
            <a:endParaRPr lang="pt-BR" sz="2800" dirty="0">
              <a:solidFill>
                <a:prstClr val="black"/>
              </a:solidFill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/>
          </p:nvPr>
        </p:nvGraphicFramePr>
        <p:xfrm>
          <a:off x="0" y="639852"/>
          <a:ext cx="9144000" cy="6218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447163">
                <a:tc>
                  <a:txBody>
                    <a:bodyPr/>
                    <a:lstStyle/>
                    <a:p>
                      <a:pPr algn="ctr"/>
                      <a:r>
                        <a:rPr lang="pt-BR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APOSENTADORIA POR INVALIDEZ</a:t>
                      </a:r>
                      <a:endParaRPr lang="pt-BR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45904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Servidor Público que tenha ingressado após 30/12/2003</a:t>
                      </a:r>
                      <a:endParaRPr lang="pt-BR" sz="2000" dirty="0"/>
                    </a:p>
                  </a:txBody>
                  <a:tcPr/>
                </a:tc>
              </a:tr>
              <a:tr h="545904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 smtClean="0"/>
                        <a:t>Constituição</a:t>
                      </a:r>
                      <a:r>
                        <a:rPr lang="pt-BR" sz="2000" b="1" baseline="0" dirty="0" smtClean="0"/>
                        <a:t> Federal -1988 – alteração da EC nº 41/2003</a:t>
                      </a:r>
                      <a:endParaRPr lang="pt-BR" sz="2000" b="1" dirty="0"/>
                    </a:p>
                  </a:txBody>
                  <a:tcPr/>
                </a:tc>
              </a:tr>
              <a:tr h="4679177">
                <a:tc>
                  <a:txBody>
                    <a:bodyPr/>
                    <a:lstStyle/>
                    <a:p>
                      <a:pPr algn="just"/>
                      <a:r>
                        <a:rPr lang="pt-BR" sz="2000" dirty="0" smtClean="0"/>
                        <a:t>Art. 40. 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Aos servidores titulares de cargos efetivos da União, dos Estados, do Distrito Federal e dos Municípios, incluídas suas autarquias e fundações, é assegurado regime de previdência de caráter contributivo e solidário, mediante contribuição do respectivo ente público, dos servidores ativos e inativos e dos pensionistas, observados critérios que preservem o equilíbrio financeiro e atuarial e o disposto neste artigo. 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(Redação dada pela Emenda Constitucional nº 41, 19.12.2003)</a:t>
                      </a:r>
                      <a:endParaRPr lang="pt-BR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§ 1º Os servidores abrangidos pelo regime de previdência de que trata este artigo serão aposentados, calculados os seus proventos a partir dos valores fixados na forma dos §§ 3º e 17: 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(Redação dada pela Emenda Constitucional nº 41, 19.12.2003)</a:t>
                      </a:r>
                      <a:endParaRPr lang="pt-BR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- por invalidez permanente, sendo os proventos proporcionais ao tempo de contribuição, exceto se decorrente de acidente em serviço, moléstia profissional ou doença grave, contagiosa ou incurável, na forma da lei; 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(Redação dada pela Emenda Constitucional nº 41, 19.12.2003)</a:t>
                      </a:r>
                      <a:endParaRPr lang="pt-BR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9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3448"/>
            <a:ext cx="9144000" cy="7461448"/>
          </a:xfrm>
        </p:spPr>
      </p:pic>
      <p:sp>
        <p:nvSpPr>
          <p:cNvPr id="5" name="CaixaDeTexto 4"/>
          <p:cNvSpPr txBox="1"/>
          <p:nvPr/>
        </p:nvSpPr>
        <p:spPr>
          <a:xfrm>
            <a:off x="323528" y="116632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prstClr val="white"/>
                </a:solidFill>
                <a:latin typeface="Myriad Pro" pitchFamily="34" charset="0"/>
              </a:rPr>
              <a:t>Aposentadoria – Regras </a:t>
            </a:r>
            <a:endParaRPr lang="pt-BR" sz="2800" dirty="0">
              <a:solidFill>
                <a:prstClr val="black"/>
              </a:solidFill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/>
          </p:nvPr>
        </p:nvGraphicFramePr>
        <p:xfrm>
          <a:off x="0" y="639852"/>
          <a:ext cx="9144000" cy="6420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495548">
                <a:tc>
                  <a:txBody>
                    <a:bodyPr/>
                    <a:lstStyle/>
                    <a:p>
                      <a:pPr algn="ctr"/>
                      <a:r>
                        <a:rPr lang="pt-BR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APOSENTADORIA POR INVALIDEZ</a:t>
                      </a:r>
                      <a:endParaRPr lang="pt-BR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441543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Servidor Público que tenha ingressado após 30/12/2003</a:t>
                      </a:r>
                    </a:p>
                  </a:txBody>
                  <a:tcPr anchor="ctr"/>
                </a:tc>
              </a:tr>
              <a:tr h="515133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 smtClean="0"/>
                        <a:t>Lei Complementar nº 77/2010</a:t>
                      </a:r>
                      <a:endParaRPr lang="pt-BR" sz="2000" b="1" dirty="0"/>
                    </a:p>
                  </a:txBody>
                  <a:tcPr anchor="ctr"/>
                </a:tc>
              </a:tr>
              <a:tr h="4765924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Art. 43-A. A aposentadoria por invalidez será concedida ao servidor </a:t>
                      </a:r>
                      <a:r>
                        <a:rPr lang="pt-BR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 tenha ingressado 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cargo em que ela se dará </a:t>
                      </a:r>
                      <a:r>
                        <a:rPr lang="pt-BR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 data posterior à publicação da Emenda Constitucional nº 41/2003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e que for considerado, mediante laudo médico-pericial da junta médica oficial da GOIASPREV ou por ela designada, incapaz definitivamente para o exercício das funções de seu cargo e insusceptível de readaptação diante da limitação em sua capacidade física ou mental, sendo:</a:t>
                      </a:r>
                      <a:r>
                        <a:rPr lang="pt-BR" sz="20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pt-BR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Acrescido Lei Complementar nº 102, de 22/05/2013)</a:t>
                      </a:r>
                    </a:p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- com proventos proporcionais, na forma prevista no art. 63, § 4º, quando a aposentadoria decorrer de doença não prevista nos </a:t>
                      </a:r>
                      <a:r>
                        <a:rPr lang="pt-BR" sz="20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arts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44, 45 e 46 desta Lei Complementar (</a:t>
                      </a:r>
                      <a:r>
                        <a:rPr lang="pt-BR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Acrescido Lei Complementar nº 102, de 22/05/2013)</a:t>
                      </a:r>
                    </a:p>
                    <a:p>
                      <a:pPr algn="just"/>
                      <a:endParaRPr lang="pt-BR" sz="1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 - com proventos integrais, na forma prevista no art. 63, quando a aposentadoria decorrer de acidente em serviço, moléstia profissional ou doença grave, contagiosa ou incurável, referidas nos </a:t>
                      </a:r>
                      <a:r>
                        <a:rPr lang="pt-BR" sz="20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arts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44, 45 e 46 desta Lei Complementar.-(</a:t>
                      </a:r>
                      <a:r>
                        <a:rPr lang="pt-BR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Acrescido Lei Complementar nº 102, de 22/05/2013)</a:t>
                      </a:r>
                      <a:endParaRPr lang="pt-BR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pt-BR" sz="20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895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3448"/>
            <a:ext cx="9144000" cy="7461448"/>
          </a:xfrm>
        </p:spPr>
      </p:pic>
      <p:sp>
        <p:nvSpPr>
          <p:cNvPr id="5" name="CaixaDeTexto 4"/>
          <p:cNvSpPr txBox="1"/>
          <p:nvPr/>
        </p:nvSpPr>
        <p:spPr>
          <a:xfrm>
            <a:off x="323528" y="116632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prstClr val="white"/>
                </a:solidFill>
                <a:latin typeface="Myriad Pro" pitchFamily="34" charset="0"/>
              </a:rPr>
              <a:t>Aposentadoria – Regras </a:t>
            </a:r>
            <a:endParaRPr lang="pt-BR" sz="2800" dirty="0">
              <a:solidFill>
                <a:prstClr val="black"/>
              </a:solidFill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/>
          </p:nvPr>
        </p:nvGraphicFramePr>
        <p:xfrm>
          <a:off x="0" y="639852"/>
          <a:ext cx="9144000" cy="63145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546714">
                <a:tc>
                  <a:txBody>
                    <a:bodyPr/>
                    <a:lstStyle/>
                    <a:p>
                      <a:pPr algn="ctr"/>
                      <a:r>
                        <a:rPr lang="pt-BR" sz="24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Aposentadoria Compulsória</a:t>
                      </a:r>
                      <a:endParaRPr lang="pt-B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494837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Constituição</a:t>
                      </a:r>
                      <a:r>
                        <a:rPr lang="pt-BR" sz="1800" baseline="0" dirty="0" smtClean="0"/>
                        <a:t> Federal - 1988</a:t>
                      </a:r>
                      <a:endParaRPr lang="pt-BR" sz="1800" dirty="0"/>
                    </a:p>
                  </a:txBody>
                  <a:tcPr anchor="ctr"/>
                </a:tc>
              </a:tr>
              <a:tr h="5176597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pt-BR" sz="2200" dirty="0" smtClean="0"/>
                        <a:t>Art. 40. </a:t>
                      </a:r>
                      <a:r>
                        <a:rPr lang="pt-BR" sz="2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Aos servidores titulares de cargos efetivos da União, dos Estados, do Distrito Federal e dos Municípios, incluídas suas autarquias e fundações, é assegurado regime de previdência de caráter contributivo e solidário, mediante contribuição do respectivo ente público, dos servidores ativos e inativos e dos pensionistas, observados critérios que preservem o equilíbrio financeiro e atuarial e o disposto neste artigo. </a:t>
                      </a:r>
                      <a:r>
                        <a:rPr lang="pt-BR" sz="2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(Redação dada pela Emenda Constitucional nº 41, 19.12.2003)</a:t>
                      </a:r>
                      <a:endParaRPr lang="pt-BR" sz="22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pt-BR" sz="2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§ 1º Os servidores abrangidos pelo regime de previdência de que trata este artigo serão aposentados, calculados os seus proventos a partir dos valores fixados na forma dos §§ 3º e 17: </a:t>
                      </a:r>
                      <a:r>
                        <a:rPr lang="pt-BR" sz="2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(Redação dada pela Emenda Constitucional nº 41, 19.12.2003)</a:t>
                      </a:r>
                      <a:endParaRPr lang="pt-BR" sz="22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pt-BR" sz="2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 - compulsoriamente, com proventos proporcionais ao tempo de contribuição, aos 70 (setenta) anos de idade, ou aos 75 (setenta e cinco) anos de idade, na forma de lei complementar;       </a:t>
                      </a:r>
                      <a:r>
                        <a:rPr lang="pt-BR" sz="2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(Redação dada pela Emenda Constitucional nº 88, de 2015)</a:t>
                      </a:r>
                      <a:endParaRPr lang="pt-BR" sz="22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77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3448"/>
            <a:ext cx="9144000" cy="7461448"/>
          </a:xfrm>
        </p:spPr>
      </p:pic>
      <p:sp>
        <p:nvSpPr>
          <p:cNvPr id="5" name="CaixaDeTexto 4"/>
          <p:cNvSpPr txBox="1"/>
          <p:nvPr/>
        </p:nvSpPr>
        <p:spPr>
          <a:xfrm>
            <a:off x="323528" y="116632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prstClr val="white"/>
                </a:solidFill>
                <a:latin typeface="Myriad Pro" pitchFamily="34" charset="0"/>
              </a:rPr>
              <a:t>Aposentadoria – Regras </a:t>
            </a:r>
            <a:endParaRPr lang="pt-BR" sz="2800" dirty="0">
              <a:solidFill>
                <a:prstClr val="black"/>
              </a:solidFill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974534"/>
              </p:ext>
            </p:extLst>
          </p:nvPr>
        </p:nvGraphicFramePr>
        <p:xfrm>
          <a:off x="0" y="689226"/>
          <a:ext cx="9144000" cy="6168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598538">
                <a:tc>
                  <a:txBody>
                    <a:bodyPr/>
                    <a:lstStyle/>
                    <a:p>
                      <a:pPr algn="ctr"/>
                      <a:r>
                        <a:rPr lang="pt-BR" sz="24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Aposentadoria Compulsória</a:t>
                      </a:r>
                      <a:endParaRPr lang="pt-B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41743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Lei Complementar federal nº 152, de</a:t>
                      </a:r>
                      <a:r>
                        <a:rPr lang="pt-BR" sz="2000" baseline="0" dirty="0" smtClean="0"/>
                        <a:t> 03 de dezembro de 2015</a:t>
                      </a:r>
                      <a:endParaRPr lang="pt-BR" sz="2000" dirty="0"/>
                    </a:p>
                  </a:txBody>
                  <a:tcPr anchor="ctr"/>
                </a:tc>
              </a:tr>
              <a:tr h="5028493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pt-BR" sz="2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Art. 1º Esta Lei Complementar dispõe sobre a aposentadoria compulsória por idade, com proventos proporcionais, no âmbito da União, dos Estados, do Distrito Federal e dos Municípios, dos agentes públicos aos quais se aplica o inciso II do § 1º do art. 40 da Constituição Federal. </a:t>
                      </a:r>
                    </a:p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pt-BR" sz="2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Art. 2º Serão aposentados compulsoriamente, com proventos proporcionais ao tempo de contribuição, aos 75 (setenta e cinco) anos de idade: </a:t>
                      </a:r>
                    </a:p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pt-BR" sz="2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- os servidores titulares de cargos efetivos da União, dos Estados, do Distrito Federal e dos Municípios, incluídas suas autarquias e fundações; </a:t>
                      </a:r>
                    </a:p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pt-BR" sz="2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 - os membros do Poder Judiciário; </a:t>
                      </a:r>
                    </a:p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pt-BR" sz="2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III - os membros do Ministério Público; </a:t>
                      </a:r>
                    </a:p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pt-BR" sz="2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IV - os membros das Defensorias Públicas; </a:t>
                      </a:r>
                    </a:p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pt-BR" sz="2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 - os membros dos Tribunais e dos Conselhos de Contas. </a:t>
                      </a:r>
                      <a:endParaRPr lang="pt-BR" sz="21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603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3448"/>
            <a:ext cx="9144000" cy="7461448"/>
          </a:xfrm>
        </p:spPr>
      </p:pic>
      <p:sp>
        <p:nvSpPr>
          <p:cNvPr id="5" name="CaixaDeTexto 4"/>
          <p:cNvSpPr txBox="1"/>
          <p:nvPr/>
        </p:nvSpPr>
        <p:spPr>
          <a:xfrm>
            <a:off x="323528" y="116632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prstClr val="white"/>
                </a:solidFill>
                <a:latin typeface="Myriad Pro" pitchFamily="34" charset="0"/>
              </a:rPr>
              <a:t>Aposentadoria – Regras </a:t>
            </a:r>
            <a:endParaRPr lang="pt-BR" sz="2800" dirty="0">
              <a:solidFill>
                <a:prstClr val="black"/>
              </a:solidFill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/>
          </p:nvPr>
        </p:nvGraphicFramePr>
        <p:xfrm>
          <a:off x="0" y="689226"/>
          <a:ext cx="9144000" cy="6168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598538">
                <a:tc>
                  <a:txBody>
                    <a:bodyPr/>
                    <a:lstStyle/>
                    <a:p>
                      <a:pPr algn="ctr"/>
                      <a:r>
                        <a:rPr lang="pt-BR" sz="24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Aposentadoria Compulsória</a:t>
                      </a:r>
                      <a:endParaRPr lang="pt-B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41743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Lei Complementar nº 77/2010</a:t>
                      </a:r>
                      <a:endParaRPr lang="pt-BR" sz="2000" dirty="0"/>
                    </a:p>
                  </a:txBody>
                  <a:tcPr anchor="ctr"/>
                </a:tc>
              </a:tr>
              <a:tr h="5028493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pt-BR" sz="2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Art. 50. O servidor, homem ou mulher, será aposentado compulsoriamente aos 70 (setenta) anos de idade, com proventos proporcionais ao tempo de contribuição, observado, quanto ao seu cálculo, o disposto no art. 63 desta Lei Complementar.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pt-BR" sz="2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§ 1° É facultada ao segurado a opção por regra de aposentadoria mais benéfica implementada em data anterior à aquisição do direito à aposentadoria compulsória.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pt-BR" sz="2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§ 2º O ato de aposentadoria terá vigência a partir do dia imediato àquele em que o segurado atingir a idade-limite prevista no </a:t>
                      </a:r>
                      <a:r>
                        <a:rPr lang="pt-BR" sz="22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caput</a:t>
                      </a:r>
                      <a:r>
                        <a:rPr lang="pt-BR" sz="2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pt-BR" sz="2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§ 3º O segurado fica imediatamente afastado de suas funções a partir da data em que atingir a idade-limite</a:t>
                      </a:r>
                      <a:r>
                        <a:rPr lang="pt-BR" sz="22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 </a:t>
                      </a:r>
                      <a:r>
                        <a:rPr lang="pt-BR" sz="2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sob pena de responsabilidade do chefe de recursos humanos de seu órgão de origem ou de qualquer outro agente que o mantiver no serviço ou autorize sua manutenção.</a:t>
                      </a:r>
                      <a:endParaRPr lang="pt-BR" sz="22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868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382" y="-603448"/>
            <a:ext cx="9144000" cy="7461448"/>
          </a:xfrm>
          <a:prstGeom prst="rect">
            <a:avLst/>
          </a:prstGeom>
        </p:spPr>
      </p:pic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858" y="9418"/>
            <a:ext cx="9143142" cy="642372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Myriad Pro" pitchFamily="34" charset="0"/>
              </a:rPr>
              <a:t>Aposentadoria – Regras </a:t>
            </a:r>
            <a:endParaRPr lang="pt-BR" sz="28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268760"/>
            <a:ext cx="8712968" cy="4464495"/>
          </a:xfrm>
        </p:spPr>
        <p:txBody>
          <a:bodyPr>
            <a:normAutofit/>
          </a:bodyPr>
          <a:lstStyle/>
          <a:p>
            <a:pPr marL="742950" lvl="1" indent="0" algn="just">
              <a:buNone/>
            </a:pPr>
            <a:endParaRPr lang="pt-BR" sz="2000" b="1" dirty="0">
              <a:solidFill>
                <a:schemeClr val="tx2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/>
          </p:nvPr>
        </p:nvGraphicFramePr>
        <p:xfrm>
          <a:off x="-36382" y="651790"/>
          <a:ext cx="9144000" cy="6788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502417">
                <a:tc>
                  <a:txBody>
                    <a:bodyPr/>
                    <a:lstStyle/>
                    <a:p>
                      <a:pPr algn="ctr"/>
                      <a:r>
                        <a:rPr lang="pt-BR" sz="22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Aposentadoria Voluntária por Idade e Tempo de Contribuição</a:t>
                      </a:r>
                      <a:endParaRPr lang="pt-BR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02417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/>
                        <a:t>Constituição</a:t>
                      </a:r>
                      <a:r>
                        <a:rPr lang="pt-BR" sz="2200" baseline="0" dirty="0" smtClean="0"/>
                        <a:t> Federal - 1988</a:t>
                      </a:r>
                      <a:endParaRPr lang="pt-BR" sz="2200" dirty="0"/>
                    </a:p>
                  </a:txBody>
                  <a:tcPr/>
                </a:tc>
              </a:tr>
              <a:tr h="5201376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pt-BR" sz="2000" dirty="0" smtClean="0"/>
                        <a:t>Art. 40. 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Aos servidores titulares de cargos efetivos da União, dos Estados, do Distrito Federal e dos Municípios, incluídas suas autarquias e fundações, é assegurado regime de previdência de caráter contributivo e solidário, mediante contribuição do respectivo ente público, dos servidores ativos e inativos e dos pensionistas, observados critérios que preservem o equilíbrio financeiro e atuarial e o disposto neste artigo. 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(Redação dada pela Emenda Constitucional nº 41, 19.12.2003)</a:t>
                      </a:r>
                      <a:endParaRPr lang="pt-BR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§ 1º Os servidores abrangidos pelo regime de previdência de que trata este artigo serão aposentados, calculados os seus proventos a partir dos valores fixados na forma dos §§ 3º e 17: 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(Redação dada pela Emenda Constitucional nº 41, 19.12.2003)</a:t>
                      </a:r>
                      <a:endParaRPr lang="pt-BR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III - voluntariamente, desde que cumprido tempo mínimo de dez anos de efetivo exercício no serviço público e cinco anos no cargo efetivo em que se dará a aposentadoria, observadas as seguintes condições: 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(Redação dada pela Emenda Constitucional nº 20, de 15/12/98)</a:t>
                      </a:r>
                      <a:endParaRPr lang="pt-BR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a) sessenta anos de idade e trinta e cinco de contribuição, se homem, e cinquenta e cinco anos de idade e trinta de contribuição, se mulher; 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(Redação dada pela Emenda Constitucional nº 20, de 15/12/98)</a:t>
                      </a:r>
                      <a:endParaRPr lang="pt-BR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pt-BR" sz="2000" dirty="0" smtClean="0"/>
                    </a:p>
                    <a:p>
                      <a:pPr algn="just"/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880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382" y="-603448"/>
            <a:ext cx="9144000" cy="7461448"/>
          </a:xfrm>
          <a:prstGeom prst="rect">
            <a:avLst/>
          </a:prstGeom>
        </p:spPr>
      </p:pic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858" y="9418"/>
            <a:ext cx="9143142" cy="642372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Myriad Pro" pitchFamily="34" charset="0"/>
              </a:rPr>
              <a:t>Aposentadoria – Regras </a:t>
            </a:r>
            <a:endParaRPr lang="pt-BR" sz="28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268760"/>
            <a:ext cx="8712968" cy="4464495"/>
          </a:xfrm>
        </p:spPr>
        <p:txBody>
          <a:bodyPr>
            <a:normAutofit/>
          </a:bodyPr>
          <a:lstStyle/>
          <a:p>
            <a:pPr marL="742950" lvl="1" indent="0" algn="just">
              <a:buNone/>
            </a:pPr>
            <a:endParaRPr lang="pt-BR" sz="2000" b="1" dirty="0">
              <a:solidFill>
                <a:schemeClr val="tx2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/>
          </p:nvPr>
        </p:nvGraphicFramePr>
        <p:xfrm>
          <a:off x="-35626" y="673800"/>
          <a:ext cx="9143244" cy="6184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244"/>
              </a:tblGrid>
              <a:tr h="832644">
                <a:tc>
                  <a:txBody>
                    <a:bodyPr/>
                    <a:lstStyle/>
                    <a:p>
                      <a:pPr algn="ctr"/>
                      <a:r>
                        <a:rPr lang="pt-BR" sz="22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Aposentadoria Voluntária por Idade e Tempo de Contribuição</a:t>
                      </a:r>
                      <a:endParaRPr lang="pt-BR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811353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/>
                        <a:t>Lei Complementar nº 77/2010</a:t>
                      </a:r>
                      <a:endParaRPr lang="pt-BR" sz="2200" dirty="0"/>
                    </a:p>
                  </a:txBody>
                  <a:tcPr anchor="ctr"/>
                </a:tc>
              </a:tr>
              <a:tr h="4540204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Art. 51. O servidor fará jus à aposentadoria voluntária por idade e tempo de contribuição, com proventos calculados na forma prevista no art. 63, desde que preencha, cumulativamente, os seguintes requisitos: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– tempo mínimo de 10 (dez) anos de efetivo exercício no serviço público;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 – tempo mínimo de 5 (cinco) anos de efetivo exercício no cargo efetivo em que se der a aposentadoria;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III – 60 (sessenta) anos de idade e 35 (trinta e cinco) de tempo de contribuição, se homem, e 55 (cinquenta e cinco) anos de idade e 30 (trinta) anos de tempo de contribuição, se mulher.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endParaRPr lang="pt-BR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153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382" y="-603448"/>
            <a:ext cx="9144000" cy="7461448"/>
          </a:xfrm>
          <a:prstGeom prst="rect">
            <a:avLst/>
          </a:prstGeom>
        </p:spPr>
      </p:pic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858" y="9418"/>
            <a:ext cx="9143142" cy="642372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Myriad Pro" pitchFamily="34" charset="0"/>
              </a:rPr>
              <a:t>Aposentadoria – Regras </a:t>
            </a:r>
            <a:endParaRPr lang="pt-BR" sz="28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268760"/>
            <a:ext cx="8712968" cy="4464495"/>
          </a:xfrm>
        </p:spPr>
        <p:txBody>
          <a:bodyPr>
            <a:normAutofit/>
          </a:bodyPr>
          <a:lstStyle/>
          <a:p>
            <a:pPr marL="742950" lvl="1" indent="0" algn="just">
              <a:buNone/>
            </a:pPr>
            <a:endParaRPr lang="pt-BR" sz="2000" b="1" dirty="0">
              <a:solidFill>
                <a:schemeClr val="tx2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/>
          </p:nvPr>
        </p:nvGraphicFramePr>
        <p:xfrm>
          <a:off x="-36382" y="651790"/>
          <a:ext cx="9144000" cy="66087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905002">
                <a:tc>
                  <a:txBody>
                    <a:bodyPr/>
                    <a:lstStyle/>
                    <a:p>
                      <a:pPr algn="ctr"/>
                      <a:r>
                        <a:rPr lang="pt-BR" sz="25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Aposentadoria Voluntária por Idade e Tempo de Contribuição</a:t>
                      </a:r>
                      <a:endParaRPr lang="pt-BR" sz="25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02417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/>
                        <a:t>Constituição</a:t>
                      </a:r>
                      <a:r>
                        <a:rPr lang="pt-BR" sz="2200" baseline="0" dirty="0" smtClean="0"/>
                        <a:t> Federal – 1988 – Art. 40, § 1º, inciso III, alínea “a”</a:t>
                      </a:r>
                      <a:endParaRPr lang="pt-BR" sz="2200" dirty="0"/>
                    </a:p>
                  </a:txBody>
                  <a:tcPr/>
                </a:tc>
              </a:tr>
              <a:tr h="5201376">
                <a:tc>
                  <a:txBody>
                    <a:bodyPr/>
                    <a:lstStyle/>
                    <a:p>
                      <a:pPr marL="342900" indent="-342900" algn="just"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pt-BR" sz="25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Cálculo de proventos na forma dos §§ 3º e 17 do art. 40 – Benefício</a:t>
                      </a:r>
                      <a:r>
                        <a:rPr lang="pt-BR" sz="25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médio – sem paridade remuneratória – reajuste por índice definido em lei;</a:t>
                      </a:r>
                    </a:p>
                    <a:p>
                      <a:pPr marL="342900" indent="-342900" algn="just"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pt-BR" sz="25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pt-BR" sz="25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servidor deve cumprir </a:t>
                      </a:r>
                      <a:r>
                        <a:rPr lang="pt-BR" sz="25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tempo mínimo de:</a:t>
                      </a:r>
                    </a:p>
                    <a:p>
                      <a:pPr marL="1065213" indent="-34290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-BR" sz="25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dez anos de efetivo exercício no serviço público</a:t>
                      </a:r>
                      <a:r>
                        <a:rPr lang="pt-BR" sz="25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1065213" indent="-34290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-BR" sz="25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cinco anos no cargo efetivo em que se dará a aposentadoria;</a:t>
                      </a:r>
                    </a:p>
                    <a:p>
                      <a:pPr marL="1065213" indent="-34290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-BR" sz="25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sessenta anos de idade e trinta e cinco de contribuição, se homem;</a:t>
                      </a:r>
                    </a:p>
                    <a:p>
                      <a:pPr marL="1065213" indent="-34290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-BR" sz="25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cinquenta e cinco anos de idade e trinta de contribuição, se mulher.</a:t>
                      </a:r>
                      <a:endParaRPr lang="pt-BR" sz="2500" dirty="0" smtClean="0"/>
                    </a:p>
                    <a:p>
                      <a:pPr algn="just"/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813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382" y="-603448"/>
            <a:ext cx="9144000" cy="7461448"/>
          </a:xfrm>
          <a:prstGeom prst="rect">
            <a:avLst/>
          </a:prstGeom>
        </p:spPr>
      </p:pic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858" y="9418"/>
            <a:ext cx="9143142" cy="642372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Myriad Pro" pitchFamily="34" charset="0"/>
              </a:rPr>
              <a:t>Aposentadoria – Regras </a:t>
            </a:r>
            <a:endParaRPr lang="pt-BR" sz="28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268760"/>
            <a:ext cx="8712968" cy="4464495"/>
          </a:xfrm>
        </p:spPr>
        <p:txBody>
          <a:bodyPr>
            <a:normAutofit/>
          </a:bodyPr>
          <a:lstStyle/>
          <a:p>
            <a:pPr marL="742950" lvl="1" indent="0" algn="just">
              <a:buNone/>
            </a:pPr>
            <a:endParaRPr lang="pt-BR" sz="2000" b="1" dirty="0">
              <a:solidFill>
                <a:schemeClr val="tx2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/>
          </p:nvPr>
        </p:nvGraphicFramePr>
        <p:xfrm>
          <a:off x="-18191" y="651790"/>
          <a:ext cx="9107618" cy="68856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07618"/>
              </a:tblGrid>
              <a:tr h="616970">
                <a:tc>
                  <a:txBody>
                    <a:bodyPr/>
                    <a:lstStyle/>
                    <a:p>
                      <a:pPr algn="ctr"/>
                      <a:r>
                        <a:rPr lang="pt-BR" sz="25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Aposentadoria Voluntária por Idade e Tempo de Contribuição</a:t>
                      </a:r>
                      <a:endParaRPr lang="pt-BR" sz="25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76578">
                <a:tc>
                  <a:txBody>
                    <a:bodyPr/>
                    <a:lstStyle/>
                    <a:p>
                      <a:pPr algn="ctr"/>
                      <a:r>
                        <a:rPr lang="pt-BR" sz="2200" b="1" dirty="0" smtClean="0">
                          <a:solidFill>
                            <a:schemeClr val="tx1"/>
                          </a:solidFill>
                        </a:rPr>
                        <a:t>LEI COMPLEMENTAR Nº 77, DE 22/01/2010</a:t>
                      </a:r>
                      <a:endParaRPr lang="pt-BR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692151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pt-BR" sz="2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Art. 3º Para os efeitos desta Lei, considera-se: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pt-BR" sz="2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(...)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pt-BR" sz="2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– </a:t>
                      </a:r>
                      <a:r>
                        <a:rPr lang="pt-BR" sz="2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carreira</a:t>
                      </a:r>
                      <a:r>
                        <a:rPr lang="pt-BR" sz="2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a sucessão de cargos efetivos ou de referências, estruturados em níveis e graus segundo sua natureza, complexidade e grau de responsabilidade, de acordo com o plano definido por lei estadual;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endParaRPr lang="pt-BR" sz="2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pt-BR" sz="2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 – </a:t>
                      </a:r>
                      <a:r>
                        <a:rPr lang="pt-BR" sz="2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tempo de efetivo exercício no serviço público</a:t>
                      </a:r>
                      <a:r>
                        <a:rPr lang="pt-BR" sz="2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o tempo de exercício de cargo, função ou emprego público, ainda que descontínuo, no Poder Executivo, incluindo suas autarquias e fundações públicas, nos Poderes Legislativo e Judiciário, no Ministério Público e nos Tribunais de Contas da União, do Estado de Goiás, dos demais Estados e dos Municípios e nas empresas públicas e sociedades de economia mista do Estado de Goiás;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713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1440"/>
            <a:ext cx="9143244" cy="7389440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648072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Myriad Pro" pitchFamily="34" charset="0"/>
              </a:rPr>
              <a:t>Aposentadoria – Regras</a:t>
            </a:r>
            <a:endParaRPr lang="pt-BR" sz="28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aphicFrame>
        <p:nvGraphicFramePr>
          <p:cNvPr id="3" name="Espaço Reservado para Conteúdo 2"/>
          <p:cNvGraphicFramePr>
            <a:graphicFrameLocks noGrp="1"/>
          </p:cNvGraphicFramePr>
          <p:nvPr>
            <p:ph idx="1"/>
            <p:extLst/>
          </p:nvPr>
        </p:nvGraphicFramePr>
        <p:xfrm>
          <a:off x="0" y="765175"/>
          <a:ext cx="9143244" cy="66137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244"/>
              </a:tblGrid>
              <a:tr h="670348">
                <a:tc>
                  <a:txBody>
                    <a:bodyPr/>
                    <a:lstStyle/>
                    <a:p>
                      <a:pPr algn="ctr"/>
                      <a:r>
                        <a:rPr lang="pt-BR" sz="22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Aposentadoria Voluntária por Idade</a:t>
                      </a:r>
                      <a:endParaRPr lang="pt-BR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670348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/>
                        <a:t>Constituição</a:t>
                      </a:r>
                      <a:r>
                        <a:rPr lang="pt-BR" sz="2200" baseline="0" dirty="0" smtClean="0"/>
                        <a:t> Federal - 1988</a:t>
                      </a:r>
                      <a:endParaRPr lang="pt-BR" sz="2200" dirty="0"/>
                    </a:p>
                  </a:txBody>
                  <a:tcPr anchor="ctr"/>
                </a:tc>
              </a:tr>
              <a:tr h="4752128">
                <a:tc>
                  <a:txBody>
                    <a:bodyPr/>
                    <a:lstStyle/>
                    <a:p>
                      <a:pPr algn="just"/>
                      <a:r>
                        <a:rPr lang="pt-BR" sz="2000" dirty="0" smtClean="0"/>
                        <a:t>Art. 40. 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Aos servidores titulares de cargos efetivos da União, dos Estados, do Distrito Federal e dos Municípios, incluídas suas autarquias e fundações, é assegurado regime de previdência de caráter contributivo e solidário, mediante contribuição do respectivo ente público, dos servidores ativos e inativos e dos pensionistas, observados critérios que preservem o equilíbrio financeiro e atuarial e o disposto neste artigo. 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(Redação dada pela Emenda Constitucional nº 41, 19.12.2003)</a:t>
                      </a:r>
                      <a:endParaRPr lang="pt-BR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§ 1º Os servidores abrangidos pelo regime de previdência de que trata este artigo serão aposentados, calculados os seus proventos a partir dos valores fixados na forma dos §§ 3º e 17: 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(Redação dada pela Emenda Constitucional nº 41, 19.12.2003)</a:t>
                      </a:r>
                      <a:endParaRPr lang="pt-BR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III - voluntariamente, desde que cumprido tempo mínimo de </a:t>
                      </a:r>
                      <a:r>
                        <a:rPr lang="pt-BR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dez anos de efetivo exercício no serviço público 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 </a:t>
                      </a:r>
                      <a:r>
                        <a:rPr lang="pt-BR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cinco anos no cargo efetivo 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 que se dará a aposentadoria, observadas as seguintes condições: 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(Redação dada pela Emenda Constitucional nº 20, de 15/12/98)</a:t>
                      </a:r>
                      <a:endParaRPr lang="pt-BR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b) </a:t>
                      </a:r>
                      <a:r>
                        <a:rPr lang="pt-BR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sessenta e cinco anos de idade, se homem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e </a:t>
                      </a:r>
                      <a:r>
                        <a:rPr lang="pt-BR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sessenta anos de idade, se mulher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com proventos proporcionais ao tempo de contribuição. 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(Redação dada pela Emenda Constitucional nº 20, de 15/12/98)</a:t>
                      </a:r>
                      <a:endParaRPr lang="pt-BR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pt-BR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964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3448"/>
            <a:ext cx="9144000" cy="7461448"/>
          </a:xfrm>
        </p:spPr>
      </p:pic>
      <p:sp>
        <p:nvSpPr>
          <p:cNvPr id="5" name="CaixaDeTexto 4"/>
          <p:cNvSpPr txBox="1"/>
          <p:nvPr/>
        </p:nvSpPr>
        <p:spPr>
          <a:xfrm>
            <a:off x="0" y="197715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 smtClean="0">
                <a:solidFill>
                  <a:schemeClr val="bg1"/>
                </a:solidFill>
                <a:latin typeface="Myriad Pro" pitchFamily="34" charset="0"/>
              </a:rPr>
              <a:t>REGIME </a:t>
            </a:r>
            <a:r>
              <a:rPr lang="pt-BR" sz="2600" b="1" dirty="0">
                <a:solidFill>
                  <a:schemeClr val="bg1"/>
                </a:solidFill>
                <a:latin typeface="Myriad Pro" pitchFamily="34" charset="0"/>
              </a:rPr>
              <a:t>PRÓPRIO DE PREVIDÊNCIA SOCIAL – RPPS</a:t>
            </a:r>
            <a:endParaRPr lang="pt-BR" sz="2600" dirty="0"/>
          </a:p>
        </p:txBody>
      </p:sp>
      <p:sp>
        <p:nvSpPr>
          <p:cNvPr id="2" name="Retângulo 1"/>
          <p:cNvSpPr/>
          <p:nvPr/>
        </p:nvSpPr>
        <p:spPr>
          <a:xfrm>
            <a:off x="251520" y="980728"/>
            <a:ext cx="8640960" cy="4782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t-BR" sz="2800" dirty="0" smtClean="0">
                <a:solidFill>
                  <a:srgbClr val="000000"/>
                </a:solidFill>
                <a:latin typeface="Myriad Pro"/>
              </a:rPr>
              <a:t>São </a:t>
            </a:r>
            <a:r>
              <a:rPr lang="pt-BR" sz="2800" dirty="0">
                <a:solidFill>
                  <a:srgbClr val="000000"/>
                </a:solidFill>
                <a:latin typeface="Myriad Pro"/>
              </a:rPr>
              <a:t>intitulados de </a:t>
            </a:r>
            <a:r>
              <a:rPr lang="pt-BR" sz="2800" dirty="0" smtClean="0">
                <a:solidFill>
                  <a:srgbClr val="000000"/>
                </a:solidFill>
                <a:latin typeface="Myriad Pro"/>
              </a:rPr>
              <a:t>Regimes </a:t>
            </a:r>
            <a:r>
              <a:rPr lang="pt-BR" sz="2800" dirty="0">
                <a:solidFill>
                  <a:srgbClr val="000000"/>
                </a:solidFill>
                <a:latin typeface="Myriad Pro"/>
              </a:rPr>
              <a:t>P</a:t>
            </a:r>
            <a:r>
              <a:rPr lang="pt-BR" sz="2800" dirty="0" smtClean="0">
                <a:solidFill>
                  <a:srgbClr val="000000"/>
                </a:solidFill>
                <a:latin typeface="Myriad Pro"/>
              </a:rPr>
              <a:t>róprios </a:t>
            </a:r>
            <a:r>
              <a:rPr lang="pt-BR" sz="2800" dirty="0">
                <a:solidFill>
                  <a:srgbClr val="000000"/>
                </a:solidFill>
                <a:latin typeface="Myriad Pro"/>
              </a:rPr>
              <a:t>porque cada </a:t>
            </a:r>
            <a:r>
              <a:rPr lang="pt-BR" sz="2800" dirty="0" smtClean="0">
                <a:solidFill>
                  <a:srgbClr val="000000"/>
                </a:solidFill>
                <a:latin typeface="Myriad Pro"/>
              </a:rPr>
              <a:t>Ente Federativo </a:t>
            </a:r>
            <a:r>
              <a:rPr lang="pt-BR" sz="2800" dirty="0">
                <a:solidFill>
                  <a:srgbClr val="000000"/>
                </a:solidFill>
                <a:latin typeface="Myriad Pro"/>
              </a:rPr>
              <a:t>(União, Estados, Distrito Federal e Municípios) pode ter o seu, cuja finalidade é organizar a previdência dos servidores públicos titulares de cargos efetivos, tanto daqueles em atividade, como daqueles já aposentados e também dos pensionistas, cujos benefícios estejam sendo pagos pelo ente estatal</a:t>
            </a:r>
            <a:r>
              <a:rPr lang="pt-BR" sz="2800" dirty="0" smtClean="0">
                <a:solidFill>
                  <a:srgbClr val="000000"/>
                </a:solidFill>
                <a:latin typeface="Myriad Pro"/>
              </a:rPr>
              <a:t>. 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pt-BR" sz="2400" b="1" dirty="0">
                <a:solidFill>
                  <a:srgbClr val="000000"/>
                </a:solidFill>
                <a:latin typeface="Myriad Pro"/>
              </a:rPr>
              <a:t>NÃO OBRIGATORIEDADE DE INSTITUIR RPPS</a:t>
            </a:r>
            <a:endParaRPr lang="pt-BR" sz="2400" dirty="0" smtClean="0">
              <a:latin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276668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1440"/>
            <a:ext cx="9143244" cy="7389440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648072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Myriad Pro" pitchFamily="34" charset="0"/>
              </a:rPr>
              <a:t>Aposentadoria – Regras</a:t>
            </a:r>
            <a:endParaRPr lang="pt-BR" sz="28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aphicFrame>
        <p:nvGraphicFramePr>
          <p:cNvPr id="3" name="Espaço Reservado para Conteúdo 2"/>
          <p:cNvGraphicFramePr>
            <a:graphicFrameLocks noGrp="1"/>
          </p:cNvGraphicFramePr>
          <p:nvPr>
            <p:ph idx="1"/>
            <p:extLst/>
          </p:nvPr>
        </p:nvGraphicFramePr>
        <p:xfrm>
          <a:off x="0" y="765173"/>
          <a:ext cx="9143244" cy="60928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244"/>
              </a:tblGrid>
              <a:tr h="828817">
                <a:tc>
                  <a:txBody>
                    <a:bodyPr/>
                    <a:lstStyle/>
                    <a:p>
                      <a:pPr algn="ctr"/>
                      <a:r>
                        <a:rPr lang="pt-BR" sz="24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Aposentadoria Voluntária por Idade</a:t>
                      </a:r>
                      <a:endParaRPr lang="pt-BR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909583">
                <a:tc>
                  <a:txBody>
                    <a:bodyPr/>
                    <a:lstStyle/>
                    <a:p>
                      <a:pPr algn="ctr"/>
                      <a:r>
                        <a:rPr lang="pt-BR" sz="2200" b="1" dirty="0" smtClean="0"/>
                        <a:t>Lei Complementar nº 77/2010</a:t>
                      </a:r>
                      <a:endParaRPr lang="pt-BR" sz="2200" b="1" dirty="0"/>
                    </a:p>
                  </a:txBody>
                  <a:tcPr anchor="ctr"/>
                </a:tc>
              </a:tr>
              <a:tr h="435442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Art. 52. O servidor fará jus à aposentadoria voluntária por idade com proventos proporcionais ao tempo de contribuição e calculados conforme o art. 63, desde que preencha, cumulativamente, os seguintes requisitos: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– tempo mínimo de </a:t>
                      </a:r>
                      <a:r>
                        <a:rPr lang="pt-BR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(dez) anos de efetivo exercício no serviço público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 – tempo mínimo de </a:t>
                      </a:r>
                      <a:r>
                        <a:rPr lang="pt-BR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(cinco) anos de efetivo exercício no cargo efetivo 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 que se der a aposentadoria;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III – </a:t>
                      </a:r>
                      <a:r>
                        <a:rPr lang="pt-BR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 (sessenta e cinco) anos de idade, se homem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e </a:t>
                      </a:r>
                      <a:r>
                        <a:rPr lang="pt-BR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 (sessenta) anos de idade, se mulher.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endParaRPr lang="pt-BR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135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382" y="-603448"/>
            <a:ext cx="9144000" cy="7461448"/>
          </a:xfrm>
          <a:prstGeom prst="rect">
            <a:avLst/>
          </a:prstGeom>
        </p:spPr>
      </p:pic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858" y="9418"/>
            <a:ext cx="9143142" cy="642372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Myriad Pro" pitchFamily="34" charset="0"/>
              </a:rPr>
              <a:t>Aposentadoria – Regras </a:t>
            </a:r>
            <a:endParaRPr lang="pt-BR" sz="28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268760"/>
            <a:ext cx="8712968" cy="4464495"/>
          </a:xfrm>
        </p:spPr>
        <p:txBody>
          <a:bodyPr>
            <a:normAutofit/>
          </a:bodyPr>
          <a:lstStyle/>
          <a:p>
            <a:pPr marL="742950" lvl="1" indent="0" algn="just">
              <a:buNone/>
            </a:pPr>
            <a:endParaRPr lang="pt-BR" sz="2000" b="1" dirty="0">
              <a:solidFill>
                <a:schemeClr val="tx2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/>
          </p:nvPr>
        </p:nvGraphicFramePr>
        <p:xfrm>
          <a:off x="-36382" y="651790"/>
          <a:ext cx="9144000" cy="63927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688978">
                <a:tc>
                  <a:txBody>
                    <a:bodyPr/>
                    <a:lstStyle/>
                    <a:p>
                      <a:pPr algn="ctr"/>
                      <a:r>
                        <a:rPr lang="pt-BR" sz="25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Aposentadoria Voluntária por Idade</a:t>
                      </a:r>
                      <a:endParaRPr lang="pt-BR" sz="25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02417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/>
                        <a:t>Constituição</a:t>
                      </a:r>
                      <a:r>
                        <a:rPr lang="pt-BR" sz="2200" baseline="0" dirty="0" smtClean="0"/>
                        <a:t> Federal – 1988 – Art. 40, § 1º, inciso III, alínea “b”</a:t>
                      </a:r>
                      <a:endParaRPr lang="pt-BR" sz="2200" dirty="0"/>
                    </a:p>
                  </a:txBody>
                  <a:tcPr/>
                </a:tc>
              </a:tr>
              <a:tr h="5201376">
                <a:tc>
                  <a:txBody>
                    <a:bodyPr/>
                    <a:lstStyle/>
                    <a:p>
                      <a:pPr marL="342900" indent="-342900" algn="just"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pt-BR" sz="25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Cálculo de proventos na forma dos §§ 3º e 17 do art. 40 – Benefício</a:t>
                      </a:r>
                      <a:r>
                        <a:rPr lang="pt-BR" sz="25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médio – sem paridade remuneratória – reajuste por índice definido em lei;</a:t>
                      </a:r>
                    </a:p>
                    <a:p>
                      <a:pPr marL="342900" indent="-342900" algn="just"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endParaRPr lang="pt-BR" sz="25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 algn="just"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pt-BR" sz="25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pt-BR" sz="25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servidor deve cumprir </a:t>
                      </a:r>
                      <a:r>
                        <a:rPr lang="pt-BR" sz="25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tempo mínimo de:</a:t>
                      </a:r>
                    </a:p>
                    <a:p>
                      <a:pPr marL="1065213" indent="-34290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-BR" sz="25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dez anos de efetivo exercício no serviço público</a:t>
                      </a:r>
                      <a:r>
                        <a:rPr lang="pt-BR" sz="25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1065213" indent="-34290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-BR" sz="25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cinco anos no cargo efetivo em que se dará a aposentadoria;</a:t>
                      </a:r>
                    </a:p>
                    <a:p>
                      <a:pPr marL="1065213" indent="-34290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-BR" sz="25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sessenta e cinco anos de idade, se homem;</a:t>
                      </a:r>
                    </a:p>
                    <a:p>
                      <a:pPr marL="1065213" indent="-34290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-BR" sz="25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sessenta anos de idade, se mulher.</a:t>
                      </a:r>
                      <a:endParaRPr lang="pt-BR" sz="2500" dirty="0" smtClean="0"/>
                    </a:p>
                    <a:p>
                      <a:pPr algn="just"/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215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3448"/>
            <a:ext cx="9143244" cy="7461448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107504" y="-31286"/>
            <a:ext cx="9144000" cy="648072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Myriad Pro" pitchFamily="34" charset="0"/>
              </a:rPr>
              <a:t>Aposentadoria – Regras</a:t>
            </a:r>
            <a:endParaRPr lang="pt-BR" sz="28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aphicFrame>
        <p:nvGraphicFramePr>
          <p:cNvPr id="3" name="Espaço Reservado para Conteúdo 2"/>
          <p:cNvGraphicFramePr>
            <a:graphicFrameLocks noGrp="1"/>
          </p:cNvGraphicFramePr>
          <p:nvPr>
            <p:ph idx="1"/>
            <p:extLst/>
          </p:nvPr>
        </p:nvGraphicFramePr>
        <p:xfrm>
          <a:off x="0" y="551260"/>
          <a:ext cx="9144000" cy="627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402361">
                <a:tc>
                  <a:txBody>
                    <a:bodyPr/>
                    <a:lstStyle/>
                    <a:p>
                      <a:pPr algn="ctr"/>
                      <a:r>
                        <a:rPr lang="pt-BR" sz="22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Das Regras Especiais e de Transição Constitucional</a:t>
                      </a:r>
                      <a:endParaRPr lang="pt-BR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02361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/>
                        <a:t>Emenda</a:t>
                      </a:r>
                      <a:r>
                        <a:rPr lang="pt-BR" sz="2200" baseline="0" dirty="0" smtClean="0"/>
                        <a:t> Constitucional nº 41/2003</a:t>
                      </a:r>
                      <a:endParaRPr lang="pt-BR" sz="2200" dirty="0"/>
                    </a:p>
                  </a:txBody>
                  <a:tcPr/>
                </a:tc>
              </a:tr>
              <a:tr h="5195231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Art. 6º Ressalvado o direito de opção à aposentadoria pelas normas estabelecidas pelo 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art. 40 da Constituição Federal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ou pelas regras estabelecidas pelo art. 2º desta Emenda, o servidor da União, dos Estados, do Distrito Federal e dos Municípios, incluídas suas autarquias e fundações, </a:t>
                      </a:r>
                      <a:r>
                        <a:rPr lang="pt-BR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 tenha ingressado no serviço público até a data de publicação desta Emenda 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poderá aposentar-se com proventos integrais, que corresponderão à totalidade da remuneração do servidor no cargo efetivo em que se der a aposentadoria, na forma da lei, quando, observadas as reduções de idade e tempo de contribuição contidas no 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§ 5º do art. 40 da Constituição Federal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vier a preencher, cumulativamente, as seguintes condições:</a:t>
                      </a:r>
                    </a:p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- sessenta anos de idade, se homem, e cinquenta e cinco anos de idade, se mulher;</a:t>
                      </a:r>
                    </a:p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 - trinta e cinco anos de contribuição, se homem, e trinta anos de contribuição, se mulher;</a:t>
                      </a:r>
                    </a:p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III - vinte anos de efetivo exercício no serviço público; e</a:t>
                      </a:r>
                    </a:p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IV - dez anos de carreira e cinco anos de efetivo exercício no cargo em que se der a aposentadoria.</a:t>
                      </a:r>
                      <a:endParaRPr lang="pt-BR" sz="20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996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3448"/>
            <a:ext cx="9143244" cy="7461448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648072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Myriad Pro" pitchFamily="34" charset="0"/>
              </a:rPr>
              <a:t>Aposentadoria – Regras</a:t>
            </a:r>
            <a:endParaRPr lang="pt-BR" sz="28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aphicFrame>
        <p:nvGraphicFramePr>
          <p:cNvPr id="3" name="Espaço Reservado para Conteúdo 2"/>
          <p:cNvGraphicFramePr>
            <a:graphicFrameLocks noGrp="1"/>
          </p:cNvGraphicFramePr>
          <p:nvPr>
            <p:ph idx="1"/>
            <p:extLst/>
          </p:nvPr>
        </p:nvGraphicFramePr>
        <p:xfrm>
          <a:off x="0" y="620688"/>
          <a:ext cx="9144000" cy="6550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pt-BR" sz="22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Das Regras Especiais e de Transição Constitucional</a:t>
                      </a:r>
                      <a:endParaRPr lang="pt-BR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54321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/>
                        <a:t>Lei Complementar nº 77/2010</a:t>
                      </a:r>
                      <a:endParaRPr lang="pt-BR" sz="2200" dirty="0"/>
                    </a:p>
                  </a:txBody>
                  <a:tcPr anchor="ctr"/>
                </a:tc>
              </a:tr>
              <a:tr h="4034249">
                <a:tc>
                  <a:txBody>
                    <a:bodyPr/>
                    <a:lstStyle/>
                    <a:p>
                      <a:pPr algn="just"/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Art. 56. Ressalvado o direito de opção à aposentadoria pelas normas estabelecidas no art. 40, § 1º, inciso III, alínea “a”, da Constituição Republicana, ou art. 2º da Emenda Constitucional nº 41, de 19 de dezembro de 2003, o servidor </a:t>
                      </a:r>
                      <a:r>
                        <a:rPr lang="pt-BR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 tiver ingressado 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serviço público do Estado, </a:t>
                      </a:r>
                      <a:r>
                        <a:rPr lang="pt-BR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até 31 de dezembro de 2003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poderá aposentar-se com proventos integrais, que corresponderão à totalidade de sua remuneração no cargo efetivo em que se der a aposentadoria, quando, observados as reduções de idade e o tempo de contribuição contidos no art. 54 desta Lei Complementar, vier a preencher, cumulativamente, as seguintes condições:- </a:t>
                      </a:r>
                      <a:r>
                        <a:rPr lang="pt-BR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Redação dada Lei Complementar nº 102, de 22-05-2013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just"/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– 60 (sessenta) anos de idade, se homem, e 55 (cinquenta e cinco) anos de idade, se mulher;</a:t>
                      </a:r>
                    </a:p>
                    <a:p>
                      <a:pPr algn="just"/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 – 35 (trinta e cinco) anos de contribuição, se homem, e 30 (trinta) anos de contribuição, se mulher;</a:t>
                      </a:r>
                    </a:p>
                    <a:p>
                      <a:pPr algn="just"/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III – 20 (vinte) anos de efetivo exercício no serviço público, conforme definido no art. 3º, inciso III;</a:t>
                      </a:r>
                    </a:p>
                    <a:p>
                      <a:pPr algn="just"/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IV – 10 (dez) anos de carreira, conforme definido no art. 3º, inciso II;</a:t>
                      </a:r>
                    </a:p>
                    <a:p>
                      <a:pPr algn="just"/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 – 5 (cinco) anos de efetivo exercício no cargo em que se der a aposentadoria.</a:t>
                      </a:r>
                    </a:p>
                    <a:p>
                      <a:pPr algn="just"/>
                      <a:endParaRPr lang="pt-BR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887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" y="-603448"/>
            <a:ext cx="9143244" cy="7461448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18401" y="188640"/>
            <a:ext cx="9144000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Myriad Pro" pitchFamily="34" charset="0"/>
              </a:rPr>
              <a:t>Aposentadoria – Regras</a:t>
            </a:r>
            <a:endParaRPr lang="pt-BR" sz="28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aphicFrame>
        <p:nvGraphicFramePr>
          <p:cNvPr id="3" name="Espaço Reservado para Conteúdo 2"/>
          <p:cNvGraphicFramePr>
            <a:graphicFrameLocks noGrp="1"/>
          </p:cNvGraphicFramePr>
          <p:nvPr>
            <p:ph idx="1"/>
            <p:extLst/>
          </p:nvPr>
        </p:nvGraphicFramePr>
        <p:xfrm>
          <a:off x="0" y="620688"/>
          <a:ext cx="9144000" cy="6438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420550">
                <a:tc>
                  <a:txBody>
                    <a:bodyPr/>
                    <a:lstStyle/>
                    <a:p>
                      <a:pPr algn="ctr"/>
                      <a:r>
                        <a:rPr lang="pt-BR" sz="22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Das Regras Especiais e de Transição Constitucional</a:t>
                      </a:r>
                      <a:endParaRPr lang="pt-BR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83160" marR="83160" marT="41580" marB="41580" anchor="ctr"/>
                </a:tc>
              </a:tr>
              <a:tr h="420550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/>
                        <a:t>Emenda</a:t>
                      </a:r>
                      <a:r>
                        <a:rPr lang="pt-BR" sz="2200" baseline="0" dirty="0" smtClean="0"/>
                        <a:t> Constitucional nº 41/2003</a:t>
                      </a:r>
                      <a:endParaRPr lang="pt-BR" sz="2200" dirty="0"/>
                    </a:p>
                  </a:txBody>
                  <a:tcPr marL="83160" marR="83160" marT="41580" marB="41580" anchor="ctr"/>
                </a:tc>
              </a:tr>
              <a:tr h="5597648">
                <a:tc>
                  <a:txBody>
                    <a:bodyPr/>
                    <a:lstStyle/>
                    <a:p>
                      <a:pPr algn="just"/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Art. 2º Observado o disposto no </a:t>
                      </a:r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art. 4º da Emenda Constitucional nº 20, de 15 de dezembro de 1998</a:t>
                      </a:r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é assegurado o direito de opção pela aposentadoria voluntária com proventos calculados de acordo com o </a:t>
                      </a:r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art. 40, §§ 3º</a:t>
                      </a:r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e </a:t>
                      </a:r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17, da Constituição Federal</a:t>
                      </a:r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àquele que tenha ingressado regularmente em cargo efetivo na Administração Pública direta, autárquica e fundacional, até a data de publicação daquela Emenda, quando o servidor, cumulativamente:</a:t>
                      </a:r>
                    </a:p>
                    <a:p>
                      <a:pPr algn="just"/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- tiver cinquenta e três anos de idade, se homem, e quarenta e oito anos de idade, se mulher;</a:t>
                      </a:r>
                    </a:p>
                    <a:p>
                      <a:pPr algn="just"/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 - tiver cinco anos de efetivo exercício no cargo em que se der a aposentadoria;</a:t>
                      </a:r>
                    </a:p>
                    <a:p>
                      <a:pPr algn="just"/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III - contar tempo de contribuição igual, no mínimo, à soma de:</a:t>
                      </a:r>
                    </a:p>
                    <a:p>
                      <a:pPr algn="just"/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a) trinta e cinco anos, se homem, e trinta anos, se mulher; e</a:t>
                      </a:r>
                    </a:p>
                    <a:p>
                      <a:pPr algn="just"/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b) um período adicional de contribuição equivalente a vinte por cento do tempo que, na data de publicação daquela Emenda, faltaria para atingir o limite de tempo constante da alínea </a:t>
                      </a:r>
                      <a:r>
                        <a:rPr lang="pt-BR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 </a:t>
                      </a:r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deste inciso.</a:t>
                      </a:r>
                    </a:p>
                    <a:p>
                      <a:pPr algn="just"/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§ 1 º O servidor de que trata este artigo que cumprir as exigências para aposentadoria na forma do </a:t>
                      </a:r>
                      <a:r>
                        <a:rPr lang="pt-BR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caput </a:t>
                      </a:r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terá os seus proventos de inatividade reduzidos para cada ano antecipado em relação aos limites de idade estabelecidos pelo </a:t>
                      </a:r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art. 40, § 1º, III, a</a:t>
                      </a:r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e </a:t>
                      </a:r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/>
                        </a:rPr>
                        <a:t>§ 5º da Constituição Federal</a:t>
                      </a:r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na seguinte proporção:</a:t>
                      </a:r>
                    </a:p>
                    <a:p>
                      <a:pPr algn="just"/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- três inteiros e cinco décimos por cento, para aquele que completar as exigências para aposentadoria na forma do </a:t>
                      </a:r>
                      <a:r>
                        <a:rPr lang="pt-BR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caput </a:t>
                      </a:r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até 31 de dezembro de 2005;</a:t>
                      </a:r>
                    </a:p>
                    <a:p>
                      <a:pPr algn="just"/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 - cinco por cento, para aquele que completar as exigências para aposentadoria na forma do </a:t>
                      </a:r>
                      <a:r>
                        <a:rPr lang="pt-BR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caput </a:t>
                      </a:r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partir de 1º de janeiro de 2006.</a:t>
                      </a:r>
                      <a:endParaRPr lang="pt-BR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3160" marR="83160" marT="41580" marB="4158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504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" y="-603448"/>
            <a:ext cx="9143244" cy="7461448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18401" y="188640"/>
            <a:ext cx="9144000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Myriad Pro" pitchFamily="34" charset="0"/>
              </a:rPr>
              <a:t>Aposentadoria – Regras</a:t>
            </a:r>
            <a:endParaRPr lang="pt-BR" sz="28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aphicFrame>
        <p:nvGraphicFramePr>
          <p:cNvPr id="3" name="Espaço Reservado para Conteúdo 2"/>
          <p:cNvGraphicFramePr>
            <a:graphicFrameLocks noGrp="1"/>
          </p:cNvGraphicFramePr>
          <p:nvPr>
            <p:ph idx="1"/>
            <p:extLst/>
          </p:nvPr>
        </p:nvGraphicFramePr>
        <p:xfrm>
          <a:off x="0" y="620688"/>
          <a:ext cx="9144000" cy="6438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420550">
                <a:tc>
                  <a:txBody>
                    <a:bodyPr/>
                    <a:lstStyle/>
                    <a:p>
                      <a:pPr algn="ctr"/>
                      <a:r>
                        <a:rPr lang="pt-BR" sz="22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Das Regras Especiais e de Transição Constitucional</a:t>
                      </a:r>
                      <a:endParaRPr lang="pt-BR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83160" marR="83160" marT="41580" marB="41580" anchor="ctr"/>
                </a:tc>
              </a:tr>
              <a:tr h="420550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/>
                        <a:t>Emenda</a:t>
                      </a:r>
                      <a:r>
                        <a:rPr lang="pt-BR" sz="2200" baseline="0" dirty="0" smtClean="0"/>
                        <a:t> Constitucional nº 41/2003 – Art. 2º</a:t>
                      </a:r>
                      <a:endParaRPr lang="pt-BR" sz="2200" dirty="0"/>
                    </a:p>
                  </a:txBody>
                  <a:tcPr marL="83160" marR="83160" marT="41580" marB="41580" anchor="ctr"/>
                </a:tc>
              </a:tr>
              <a:tr h="5597648">
                <a:tc>
                  <a:txBody>
                    <a:bodyPr/>
                    <a:lstStyle/>
                    <a:p>
                      <a:pPr algn="just"/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§ 2º </a:t>
                      </a:r>
                      <a:r>
                        <a:rPr lang="pt-BR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Aplica-se ao magistrado e ao membro do Ministério Público e de Tribunal de Contas </a:t>
                      </a:r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disposto neste artigo.</a:t>
                      </a:r>
                    </a:p>
                    <a:p>
                      <a:pPr algn="just"/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§ 3º Na aplicação do disposto no § 2º deste artigo, o magistrado ou o membro do Ministério Público ou de Tribunal de Contas, </a:t>
                      </a:r>
                      <a:r>
                        <a:rPr lang="pt-BR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 homem</a:t>
                      </a:r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terá o tempo de serviço exercido até a data de publicação da Emenda Constitucional nº 20, de 15 de dezembro de 1998, contado com </a:t>
                      </a:r>
                      <a:r>
                        <a:rPr lang="pt-BR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acréscimo de dezessete por cento</a:t>
                      </a:r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observado o disposto no § 1º deste artigo.</a:t>
                      </a:r>
                    </a:p>
                    <a:p>
                      <a:pPr algn="just"/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§ 4º </a:t>
                      </a:r>
                      <a:r>
                        <a:rPr lang="pt-BR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professor</a:t>
                      </a:r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servidor da União, dos Estados, do Distrito Federal e dos Municípios, incluídas suas autarquias e fundações, que, até a data de publicação da Emenda Constitucional nº 20, de 15 de dezembro de 1998, tenha ingressado, regularmente, em cargo efetivo de magistério e que opte por aposentar-se na forma do disposto no caput, </a:t>
                      </a:r>
                      <a:r>
                        <a:rPr lang="pt-BR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terá o tempo de serviço exercido até a publicação daquela Emenda contado com o acréscimo de dezessete por cento, se homem, e de vinte por cento, se mulher, desde </a:t>
                      </a:r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 se aposente, exclusivamente, com tempo de efetivo exercício nas funções de magistério, observado o disposto no § 1º.</a:t>
                      </a:r>
                    </a:p>
                    <a:p>
                      <a:pPr algn="just"/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§ 5º O servidor de que trata este artigo, que tenha completado as exigências para aposentadoria voluntária estabelecidas no caput, e que opte por permanecer em atividade, fará jus a um </a:t>
                      </a:r>
                      <a:r>
                        <a:rPr lang="pt-BR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abono de permanência </a:t>
                      </a:r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equivalente ao valor da sua contribuição previdenciária até completar as exigências para aposentadoria compulsória contidas no art. 40, § 1º, II, da Constituição Federal.</a:t>
                      </a:r>
                    </a:p>
                    <a:p>
                      <a:pPr algn="just"/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§ 6º Às aposentadorias concedidas de acordo com este artigo aplica-se o disposto no </a:t>
                      </a:r>
                      <a:r>
                        <a:rPr lang="pt-BR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art. 40, § 8º, </a:t>
                      </a:r>
                      <a:r>
                        <a:rPr lang="pt-B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 Constituição Federal</a:t>
                      </a:r>
                      <a:r>
                        <a:rPr lang="pt-BR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reajuste por índice legal do ente federativo.</a:t>
                      </a:r>
                      <a:endParaRPr lang="pt-BR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3160" marR="83160" marT="41580" marB="4158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79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" y="-603448"/>
            <a:ext cx="9143244" cy="7461448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107504" y="0"/>
            <a:ext cx="9144000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Myriad Pro" pitchFamily="34" charset="0"/>
              </a:rPr>
              <a:t>Aposentadoria – Regras</a:t>
            </a:r>
            <a:endParaRPr lang="pt-BR" sz="28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aphicFrame>
        <p:nvGraphicFramePr>
          <p:cNvPr id="3" name="Espaço Reservado para Conteúdo 2"/>
          <p:cNvGraphicFramePr>
            <a:graphicFrameLocks noGrp="1"/>
          </p:cNvGraphicFramePr>
          <p:nvPr>
            <p:ph idx="1"/>
            <p:extLst/>
          </p:nvPr>
        </p:nvGraphicFramePr>
        <p:xfrm>
          <a:off x="756" y="428484"/>
          <a:ext cx="9143244" cy="64579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244"/>
              </a:tblGrid>
              <a:tr h="378027">
                <a:tc>
                  <a:txBody>
                    <a:bodyPr/>
                    <a:lstStyle/>
                    <a:p>
                      <a:pPr algn="ctr"/>
                      <a:r>
                        <a:rPr lang="pt-BR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Das Regras Especiais e de Transição Constitucional</a:t>
                      </a:r>
                      <a:endParaRPr lang="pt-BR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83160" marR="83160" marT="41580" marB="41580"/>
                </a:tc>
              </a:tr>
              <a:tr h="353916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Lei Complementar nº 77/2010</a:t>
                      </a:r>
                      <a:endParaRPr lang="pt-BR" sz="1800" dirty="0"/>
                    </a:p>
                  </a:txBody>
                  <a:tcPr marL="83160" marR="83160" marT="41580" marB="41580"/>
                </a:tc>
              </a:tr>
              <a:tr h="5722435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pt-BR" sz="17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Art. 57. Ao segurado que </a:t>
                      </a:r>
                      <a:r>
                        <a:rPr lang="pt-BR" sz="17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tiver ingressado </a:t>
                      </a:r>
                      <a:r>
                        <a:rPr lang="pt-BR" sz="17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regularmente em cargo público efetivo no Poder Executivo, incluindo suas autarquias e fundações públicas, nos Poderes Legislativo e Judiciário, no Ministério Público, no Tribunal de Contas do Estado e no Tribunal de Contas dos Municípios, </a:t>
                      </a:r>
                      <a:r>
                        <a:rPr lang="pt-BR" sz="17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até 16 de dezembro de 1998</a:t>
                      </a:r>
                      <a:r>
                        <a:rPr lang="pt-BR" sz="17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é assegurada a opção pela aposentadoria voluntária com proventos calculados de acordo com o art. 63 desta Lei Complementar, quando, cumulativamente, contar com: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pt-BR" sz="17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– 53 (cinquenta e três) anos de idade, se homem, e 48 (quarenta e oito) anos de idade, se mulher;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pt-BR" sz="17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 – 5 (cinco) anos de efetivo exercício no cargo em que se der a aposentadoria;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pt-BR" sz="17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III – tempo de contribuição igual, no mínimo, à soma de: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pt-BR" sz="17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a) 35 (trinta e cinco) anos, se homem, e 30 (trinta) anos, se mulher;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pt-BR" sz="17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b) período adicional de contribuição equivalente a 20% (vinte por cento) do tempo que faltaria para atingir o limite de tempo constante na alínea “a”, na data de publicação da Emenda Constitucional nº 20, de 15 de dezembro de 1998.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pt-BR" sz="17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§ 1º O segurado que cumprir as exigências para aposentadoria na forma do </a:t>
                      </a:r>
                      <a:r>
                        <a:rPr lang="pt-BR" sz="17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caput</a:t>
                      </a:r>
                      <a:r>
                        <a:rPr lang="pt-BR" sz="17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terá os seus proventos de inatividade reduzidos para cada ano antecipado, em relação aos limites de idade estabelecidos no art. 51, III, na seguinte proporção: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pt-BR" sz="17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– 3,5% (três inteiros vírgula cinco décimos por cento), para aquele que completou as exigências para aposentadoria, na forma do </a:t>
                      </a:r>
                      <a:r>
                        <a:rPr lang="pt-BR" sz="17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caput</a:t>
                      </a:r>
                      <a:r>
                        <a:rPr lang="pt-BR" sz="17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até 31 de dezembro de 2005;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pt-BR" sz="17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 – 5% (cinco por cento), para aquele que completou as exigências para aposentadoria, na forma do </a:t>
                      </a:r>
                      <a:r>
                        <a:rPr lang="pt-BR" sz="17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caput,</a:t>
                      </a:r>
                      <a:r>
                        <a:rPr lang="pt-BR" sz="17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a partir de 1º de janeiro de 2006.</a:t>
                      </a:r>
                    </a:p>
                  </a:txBody>
                  <a:tcPr marL="83160" marR="83160" marT="41580" marB="4158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211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3448"/>
            <a:ext cx="9178413" cy="7461448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0" y="11124"/>
            <a:ext cx="9144000" cy="648072"/>
          </a:xfrm>
        </p:spPr>
        <p:txBody>
          <a:bodyPr>
            <a:normAutofit/>
          </a:bodyPr>
          <a:lstStyle/>
          <a:p>
            <a:pPr algn="ctr"/>
            <a:r>
              <a:rPr lang="pt-BR" sz="2500" b="1" dirty="0" smtClean="0">
                <a:solidFill>
                  <a:schemeClr val="bg1"/>
                </a:solidFill>
                <a:latin typeface="Myriad Pro" pitchFamily="34" charset="0"/>
              </a:rPr>
              <a:t>Aposentadoria – Regras</a:t>
            </a:r>
            <a:endParaRPr lang="pt-BR" sz="25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aphicFrame>
        <p:nvGraphicFramePr>
          <p:cNvPr id="3" name="Espaço Reservado para Conteúdo 2"/>
          <p:cNvGraphicFramePr>
            <a:graphicFrameLocks noGrp="1"/>
          </p:cNvGraphicFramePr>
          <p:nvPr>
            <p:ph idx="1"/>
            <p:extLst/>
          </p:nvPr>
        </p:nvGraphicFramePr>
        <p:xfrm>
          <a:off x="0" y="692698"/>
          <a:ext cx="9144000" cy="61653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545354">
                <a:tc>
                  <a:txBody>
                    <a:bodyPr/>
                    <a:lstStyle/>
                    <a:p>
                      <a:pPr algn="ctr"/>
                      <a:r>
                        <a:rPr lang="pt-BR" sz="22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Das Regras Especiais e de Transição Constitucional</a:t>
                      </a:r>
                      <a:endParaRPr lang="pt-BR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80502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/>
                        <a:t>Emenda</a:t>
                      </a:r>
                      <a:r>
                        <a:rPr lang="pt-BR" sz="2200" baseline="0" dirty="0" smtClean="0"/>
                        <a:t> Constitucional nº 47/2005</a:t>
                      </a:r>
                      <a:endParaRPr lang="pt-BR" sz="2200" dirty="0"/>
                    </a:p>
                  </a:txBody>
                  <a:tcPr/>
                </a:tc>
              </a:tr>
              <a:tr h="5139445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Art. 3º Ressalvado o direito de opção à aposentadoria pelas normas estabelecidas pelo 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art. 40 da Constituição Federal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ou pelas regras estabelecidas pelos </a:t>
                      </a:r>
                      <a:r>
                        <a:rPr lang="pt-BR" sz="20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arts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. 2º 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 6º da Emenda Constitucional nº 41, de 2003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o servidor da União, dos Estados, do Distrito Federal e dos Municípios, incluídas suas autarquias e fundações, </a:t>
                      </a:r>
                      <a:r>
                        <a:rPr lang="pt-BR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 tenha ingressado no serviço público até 16 de dezembro de 1998 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poderá aposentar-se com proventos integrais, desde que preencha, cumulativamente, as seguintes condições: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- trinta e cinco anos de contribuição, se homem, e trinta anos de contribuição, se mulher;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 - vinte e cinco anos de efetivo exercício no serviço público, quinze anos de carreira e cinco anos no cargo em que se der a aposentadoria;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III - idade mínima resultante da redução, relativamente aos limites do 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art. 40, § 1º, inciso III, alínea "a", da Constituição Federal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de um ano de idade para cada ano de contribuição que exceder a condição prevista no inciso I do caput deste artigo.</a:t>
                      </a:r>
                      <a:endParaRPr lang="pt-BR" sz="20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252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3448"/>
            <a:ext cx="9178413" cy="7461448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0" y="11124"/>
            <a:ext cx="9144000" cy="648072"/>
          </a:xfrm>
        </p:spPr>
        <p:txBody>
          <a:bodyPr>
            <a:normAutofit/>
          </a:bodyPr>
          <a:lstStyle/>
          <a:p>
            <a:pPr algn="ctr"/>
            <a:r>
              <a:rPr lang="pt-BR" sz="2500" b="1" dirty="0" smtClean="0">
                <a:solidFill>
                  <a:schemeClr val="bg1"/>
                </a:solidFill>
                <a:latin typeface="Myriad Pro" pitchFamily="34" charset="0"/>
              </a:rPr>
              <a:t>Aposentadoria – Regras</a:t>
            </a:r>
            <a:endParaRPr lang="pt-BR" sz="25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aphicFrame>
        <p:nvGraphicFramePr>
          <p:cNvPr id="3" name="Espaço Reservado para Conteúdo 2"/>
          <p:cNvGraphicFramePr>
            <a:graphicFrameLocks noGrp="1"/>
          </p:cNvGraphicFramePr>
          <p:nvPr>
            <p:ph idx="1"/>
            <p:extLst/>
          </p:nvPr>
        </p:nvGraphicFramePr>
        <p:xfrm>
          <a:off x="0" y="692698"/>
          <a:ext cx="9144000" cy="61653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535920">
                <a:tc>
                  <a:txBody>
                    <a:bodyPr/>
                    <a:lstStyle/>
                    <a:p>
                      <a:pPr algn="ctr"/>
                      <a:r>
                        <a:rPr lang="pt-BR" sz="22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Das Regras Especiais e de Transição Constitucional</a:t>
                      </a:r>
                      <a:endParaRPr lang="pt-BR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625238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/>
                        <a:t>Lei Complementar nº 77/2010</a:t>
                      </a:r>
                      <a:endParaRPr lang="pt-BR" sz="2200" dirty="0"/>
                    </a:p>
                  </a:txBody>
                  <a:tcPr anchor="ctr"/>
                </a:tc>
              </a:tr>
              <a:tr h="5004144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Art. 58. Ressalvado o direito de opção à aposentadoria pelas normas estabelecidas nesta Lei Complementar, o segurado </a:t>
                      </a:r>
                      <a:r>
                        <a:rPr lang="pt-BR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 tenha ingressado no serviço público estadual até 16 de dezembro de 1998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poderá aposentar-se com proventos integrais, desde que preencha, cumulativamente, as seguintes condições: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– 35 (trinta e cinco) anos de contribuição, se homem, e 30 (trinta) anos de contribuição, se mulher;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 – 25 (vinte e cinco) anos de efetivo exercício no serviço público;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III – 15 (quinze) anos de carreira;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IV – 5 (cinco) anos no cargo em que se der a aposentadoria; e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 – idade mínima resultante da redução, relativamente aos limites de idade estabelecidos no art. 51, III, desta Lei Complementar, de 1 (um) ano de idade para cada ano de contribuição que exceder a condição prevista no inciso I do </a:t>
                      </a:r>
                      <a:r>
                        <a:rPr lang="pt-BR" sz="20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caput</a:t>
                      </a:r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pt-BR" sz="20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269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3448"/>
            <a:ext cx="9178413" cy="7461448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0" y="11124"/>
            <a:ext cx="9144000" cy="648072"/>
          </a:xfrm>
        </p:spPr>
        <p:txBody>
          <a:bodyPr>
            <a:normAutofit/>
          </a:bodyPr>
          <a:lstStyle/>
          <a:p>
            <a:pPr algn="ctr"/>
            <a:r>
              <a:rPr lang="pt-BR" sz="2500" b="1" dirty="0" smtClean="0">
                <a:solidFill>
                  <a:schemeClr val="bg1"/>
                </a:solidFill>
                <a:latin typeface="Myriad Pro" pitchFamily="34" charset="0"/>
              </a:rPr>
              <a:t>Aposentadoria – Regras</a:t>
            </a:r>
            <a:endParaRPr lang="pt-BR" sz="25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aphicFrame>
        <p:nvGraphicFramePr>
          <p:cNvPr id="3" name="Espaço Reservado para Conteúdo 2"/>
          <p:cNvGraphicFramePr>
            <a:graphicFrameLocks noGrp="1"/>
          </p:cNvGraphicFramePr>
          <p:nvPr>
            <p:ph idx="1"/>
            <p:extLst/>
          </p:nvPr>
        </p:nvGraphicFramePr>
        <p:xfrm>
          <a:off x="0" y="692698"/>
          <a:ext cx="9144000" cy="61653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535920">
                <a:tc>
                  <a:txBody>
                    <a:bodyPr/>
                    <a:lstStyle/>
                    <a:p>
                      <a:pPr algn="ctr"/>
                      <a:r>
                        <a:rPr lang="pt-BR" sz="22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Aposentadoria Especial dos Servidores</a:t>
                      </a:r>
                      <a:r>
                        <a:rPr lang="pt-BR" sz="22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Públicos</a:t>
                      </a:r>
                      <a:endParaRPr lang="pt-BR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625238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/>
                        <a:t>Constituição Federal - 1988</a:t>
                      </a:r>
                      <a:endParaRPr lang="pt-BR" sz="2200" dirty="0"/>
                    </a:p>
                  </a:txBody>
                  <a:tcPr anchor="ctr"/>
                </a:tc>
              </a:tr>
              <a:tr h="5004144"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pt-BR" sz="2000" dirty="0" smtClean="0"/>
                        <a:t>Art. 40. Aos servidores titulares de cargos efetivos da União, dos Estados, do Distrito Federal e dos Municípios, incluídas suas autarquias e fundações, é assegurado regime de previdência de caráter contributivo e solidário, mediante contribuição do respectivo ente público, dos servidores ativos e inativos e dos pensionistas, observados critérios que preservem o equilíbrio financeiro e atuarial e o disposto neste artigo.</a:t>
                      </a:r>
                      <a:r>
                        <a:rPr lang="pt-BR" sz="2000" dirty="0" smtClean="0">
                          <a:solidFill>
                            <a:schemeClr val="accent1"/>
                          </a:solidFill>
                        </a:rPr>
                        <a:t> </a:t>
                      </a:r>
                      <a:r>
                        <a:rPr lang="pt-BR" sz="2000" u="sng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(Redação dada pela Emenda Constitucional nº 41, 19.12.2003)</a:t>
                      </a:r>
                      <a:endParaRPr lang="pt-BR" sz="2000" b="1" u="sng" dirty="0" smtClean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pPr marL="0" indent="0" algn="just">
                        <a:buNone/>
                      </a:pPr>
                      <a:r>
                        <a:rPr lang="pt-BR" sz="2000" dirty="0" smtClean="0"/>
                        <a:t>§ 4º É vedada a adoção de requisitos e critérios diferenciados para a concessão de aposentadoria aos abrangidos pelo regime de que trata este artigo, ressalvados, </a:t>
                      </a:r>
                      <a:r>
                        <a:rPr lang="pt-BR" sz="2000" b="1" dirty="0" smtClean="0"/>
                        <a:t>nos termos definidos em leis complementares</a:t>
                      </a:r>
                      <a:r>
                        <a:rPr lang="pt-BR" sz="2000" dirty="0" smtClean="0"/>
                        <a:t>, os casos de servidores: </a:t>
                      </a:r>
                      <a:r>
                        <a:rPr lang="pt-BR" sz="2000" u="sng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(Redação dada pela Emenda Constitucional nº 47, de 2005)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pt-BR" sz="2000" dirty="0" smtClean="0"/>
                        <a:t>I - portadores de deficiência; (Incluído pela Emenda Constitucional nº 47, de 2005)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pt-BR" sz="2000" dirty="0" smtClean="0"/>
                        <a:t>II - que exerçam atividades de risco; (Incluído pela Emenda Constitucional nº 47, de 2005)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pt-BR" sz="2000" dirty="0" smtClean="0"/>
                        <a:t>III - cujas atividades sejam exercidas sob condições especiais que prejudiquem a saúde ou a integridade física. </a:t>
                      </a:r>
                      <a:r>
                        <a:rPr lang="pt-BR" sz="2000" u="sng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(Incluído pela Emenda Constitucional nº 47, de 2005)</a:t>
                      </a:r>
                    </a:p>
                    <a:p>
                      <a:endParaRPr lang="pt" sz="1800" u="sng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264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3448"/>
            <a:ext cx="9144000" cy="7461448"/>
          </a:xfrm>
        </p:spPr>
      </p:pic>
      <p:sp>
        <p:nvSpPr>
          <p:cNvPr id="5" name="CaixaDeTexto 4"/>
          <p:cNvSpPr txBox="1"/>
          <p:nvPr/>
        </p:nvSpPr>
        <p:spPr>
          <a:xfrm>
            <a:off x="0" y="197715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 smtClean="0">
                <a:solidFill>
                  <a:schemeClr val="bg1"/>
                </a:solidFill>
                <a:latin typeface="Myriad Pro" pitchFamily="34" charset="0"/>
              </a:rPr>
              <a:t>REGIME </a:t>
            </a:r>
            <a:r>
              <a:rPr lang="pt-BR" sz="2600" b="1" dirty="0">
                <a:solidFill>
                  <a:schemeClr val="bg1"/>
                </a:solidFill>
                <a:latin typeface="Myriad Pro" pitchFamily="34" charset="0"/>
              </a:rPr>
              <a:t>PRÓPRIO DE PREVIDÊNCIA SOCIAL – RPPS</a:t>
            </a:r>
            <a:endParaRPr lang="pt-BR" sz="2600" dirty="0"/>
          </a:p>
        </p:txBody>
      </p:sp>
      <p:sp>
        <p:nvSpPr>
          <p:cNvPr id="2" name="Retângulo 1"/>
          <p:cNvSpPr/>
          <p:nvPr/>
        </p:nvSpPr>
        <p:spPr>
          <a:xfrm>
            <a:off x="23440" y="690158"/>
            <a:ext cx="9144000" cy="5484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endParaRPr lang="pt-BR" sz="1000" b="1" dirty="0" smtClean="0">
              <a:solidFill>
                <a:srgbClr val="000000"/>
              </a:solidFill>
              <a:latin typeface="Myriad Pro"/>
            </a:endParaRPr>
          </a:p>
          <a:p>
            <a:pPr algn="just">
              <a:lnSpc>
                <a:spcPct val="120000"/>
              </a:lnSpc>
            </a:pPr>
            <a:r>
              <a:rPr lang="pt-BR" sz="2400" b="1" dirty="0" smtClean="0">
                <a:solidFill>
                  <a:srgbClr val="000000"/>
                </a:solidFill>
                <a:latin typeface="Myriad Pro"/>
              </a:rPr>
              <a:t>REGULAMENTAÇÃO </a:t>
            </a:r>
            <a:r>
              <a:rPr lang="pt-BR" sz="2400" b="1" dirty="0" smtClean="0">
                <a:solidFill>
                  <a:srgbClr val="000000"/>
                </a:solidFill>
                <a:latin typeface="Myriad Pro"/>
              </a:rPr>
              <a:t>NACIONAL</a:t>
            </a:r>
          </a:p>
          <a:p>
            <a:pPr marL="457200" indent="-4572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2400" dirty="0" smtClean="0">
                <a:solidFill>
                  <a:srgbClr val="000000"/>
                </a:solidFill>
                <a:latin typeface="Myriad Pro"/>
              </a:rPr>
              <a:t>Emenda Constitucional nº 20, de 15 de dezembro de 1998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2400" dirty="0" smtClean="0">
                <a:solidFill>
                  <a:srgbClr val="000000"/>
                </a:solidFill>
                <a:latin typeface="Myriad Pro"/>
              </a:rPr>
              <a:t>Lei </a:t>
            </a:r>
            <a:r>
              <a:rPr lang="pt-BR" sz="2400" dirty="0" smtClean="0">
                <a:solidFill>
                  <a:srgbClr val="000000"/>
                </a:solidFill>
                <a:latin typeface="Myriad Pro"/>
              </a:rPr>
              <a:t>federal </a:t>
            </a:r>
            <a:r>
              <a:rPr lang="pt-BR" sz="2400" dirty="0" smtClean="0">
                <a:solidFill>
                  <a:srgbClr val="000000"/>
                </a:solidFill>
                <a:latin typeface="Myriad Pro"/>
              </a:rPr>
              <a:t>nº 9.717, de 27 de novembro de 1998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2400" dirty="0" smtClean="0">
                <a:solidFill>
                  <a:srgbClr val="000000"/>
                </a:solidFill>
                <a:latin typeface="Myriad Pro"/>
              </a:rPr>
              <a:t>Emenda Constitucional nº 41, de 19 de dezembro de 2003</a:t>
            </a:r>
            <a:endParaRPr lang="pt-BR" sz="2400" dirty="0" smtClean="0">
              <a:solidFill>
                <a:srgbClr val="000000"/>
              </a:solidFill>
              <a:latin typeface="Myriad Pro"/>
            </a:endParaRP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2400" dirty="0" smtClean="0">
                <a:solidFill>
                  <a:srgbClr val="000000"/>
                </a:solidFill>
                <a:latin typeface="Myriad Pro"/>
              </a:rPr>
              <a:t>Lei federal nº </a:t>
            </a:r>
            <a:r>
              <a:rPr lang="pt-BR" sz="2400" dirty="0" smtClean="0">
                <a:solidFill>
                  <a:srgbClr val="000000"/>
                </a:solidFill>
                <a:latin typeface="Myriad Pro"/>
              </a:rPr>
              <a:t>10.887, de 18 de junho de 2004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2400" dirty="0" smtClean="0">
                <a:solidFill>
                  <a:srgbClr val="000000"/>
                </a:solidFill>
                <a:latin typeface="Myriad Pro"/>
              </a:rPr>
              <a:t>Portaria </a:t>
            </a:r>
            <a:r>
              <a:rPr lang="pt-BR" sz="2400" dirty="0" smtClean="0">
                <a:solidFill>
                  <a:srgbClr val="000000"/>
                </a:solidFill>
                <a:latin typeface="Myriad Pro"/>
              </a:rPr>
              <a:t>MPS </a:t>
            </a:r>
            <a:r>
              <a:rPr lang="pt-BR" sz="2400" dirty="0" smtClean="0">
                <a:solidFill>
                  <a:srgbClr val="000000"/>
                </a:solidFill>
                <a:latin typeface="Myriad Pro"/>
              </a:rPr>
              <a:t>nº 402/20008</a:t>
            </a:r>
          </a:p>
          <a:p>
            <a:pPr algn="just">
              <a:lnSpc>
                <a:spcPct val="120000"/>
              </a:lnSpc>
            </a:pPr>
            <a:endParaRPr lang="pt-BR" sz="1000" b="1" dirty="0" smtClean="0">
              <a:solidFill>
                <a:srgbClr val="000000"/>
              </a:solidFill>
              <a:latin typeface="Myriad Pro"/>
            </a:endParaRPr>
          </a:p>
          <a:p>
            <a:pPr algn="just">
              <a:lnSpc>
                <a:spcPct val="120000"/>
              </a:lnSpc>
            </a:pPr>
            <a:r>
              <a:rPr lang="pt-BR" sz="2400" b="1" dirty="0">
                <a:solidFill>
                  <a:srgbClr val="000000"/>
                </a:solidFill>
                <a:latin typeface="Myriad Pro"/>
              </a:rPr>
              <a:t>REGULAMENTAÇÃO </a:t>
            </a:r>
            <a:r>
              <a:rPr lang="pt-BR" sz="2400" b="1" dirty="0" smtClean="0">
                <a:solidFill>
                  <a:srgbClr val="000000"/>
                </a:solidFill>
                <a:latin typeface="Myriad Pro"/>
              </a:rPr>
              <a:t>ESTADUAL</a:t>
            </a:r>
            <a:endParaRPr lang="pt-BR" sz="2400" b="1" dirty="0">
              <a:solidFill>
                <a:srgbClr val="000000"/>
              </a:solidFill>
              <a:latin typeface="Myriad Pro"/>
            </a:endParaRP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2400" dirty="0" smtClean="0">
                <a:latin typeface="Myriad Pro"/>
              </a:rPr>
              <a:t>Lei Complementar nº 66, de 27 de janeiro de 2009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2400" dirty="0" smtClean="0">
                <a:latin typeface="Myriad Pro"/>
              </a:rPr>
              <a:t>Lei Complementar nº 77, de 22 de janeiro de 2010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2400" dirty="0" smtClean="0">
                <a:latin typeface="Myriad Pro"/>
              </a:rPr>
              <a:t>Lei estadual nº 16.359, de 06 de outubro de 2008</a:t>
            </a:r>
            <a:endParaRPr lang="pt-BR" sz="2400" dirty="0" smtClean="0">
              <a:latin typeface="Myriad Pro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endParaRPr lang="pt-BR" sz="2400" dirty="0" smtClean="0">
              <a:latin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2443979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3448"/>
            <a:ext cx="9178413" cy="7461448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0" y="11124"/>
            <a:ext cx="9144000" cy="648072"/>
          </a:xfrm>
        </p:spPr>
        <p:txBody>
          <a:bodyPr>
            <a:normAutofit/>
          </a:bodyPr>
          <a:lstStyle/>
          <a:p>
            <a:pPr algn="ctr"/>
            <a:r>
              <a:rPr lang="pt-BR" sz="2500" b="1" dirty="0" smtClean="0">
                <a:solidFill>
                  <a:schemeClr val="bg1"/>
                </a:solidFill>
                <a:latin typeface="Myriad Pro" pitchFamily="34" charset="0"/>
              </a:rPr>
              <a:t>Aposentadoria – Regras</a:t>
            </a:r>
            <a:endParaRPr lang="pt-BR" sz="25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aphicFrame>
        <p:nvGraphicFramePr>
          <p:cNvPr id="3" name="Espaço Reservado para Conteúd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2323440"/>
              </p:ext>
            </p:extLst>
          </p:nvPr>
        </p:nvGraphicFramePr>
        <p:xfrm>
          <a:off x="0" y="692698"/>
          <a:ext cx="9144000" cy="61653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497479">
                <a:tc>
                  <a:txBody>
                    <a:bodyPr/>
                    <a:lstStyle/>
                    <a:p>
                      <a:pPr algn="ctr"/>
                      <a:r>
                        <a:rPr lang="pt-BR" sz="22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Aposentadoria Especial dos Servidores</a:t>
                      </a:r>
                      <a:r>
                        <a:rPr lang="pt-BR" sz="22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Públicos</a:t>
                      </a:r>
                      <a:endParaRPr lang="pt-BR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1022621">
                <a:tc>
                  <a:txBody>
                    <a:bodyPr/>
                    <a:lstStyle/>
                    <a:p>
                      <a:pPr algn="ctr"/>
                      <a:r>
                        <a:rPr lang="pt-BR" sz="2000" b="1" u="none" dirty="0" smtClean="0">
                          <a:latin typeface="Myriad Pro"/>
                        </a:rPr>
                        <a:t>Lei Complementar nº 51, de 20 de dezembro1985</a:t>
                      </a:r>
                    </a:p>
                    <a:p>
                      <a:pPr algn="ctr"/>
                      <a:r>
                        <a:rPr lang="pt-BR" sz="2000" b="0" u="none" dirty="0" smtClean="0">
                          <a:latin typeface="Myriad Pro"/>
                        </a:rPr>
                        <a:t>Alterada pela LC </a:t>
                      </a:r>
                      <a:r>
                        <a:rPr lang="pt-BR" sz="2000" b="0" u="none" baseline="0" dirty="0" smtClean="0">
                          <a:latin typeface="Myriad Pro"/>
                        </a:rPr>
                        <a:t>nº 144, de 15 de maio de 2014</a:t>
                      </a:r>
                    </a:p>
                    <a:p>
                      <a:pPr algn="ctr"/>
                      <a:r>
                        <a:rPr lang="pt-BR" sz="2000" b="1" dirty="0" smtClean="0">
                          <a:latin typeface="Myriad Pro"/>
                        </a:rPr>
                        <a:t>Policiais Civis</a:t>
                      </a:r>
                    </a:p>
                  </a:txBody>
                  <a:tcPr anchor="ctr"/>
                </a:tc>
              </a:tr>
              <a:tr h="4645202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dirty="0" smtClean="0">
                          <a:latin typeface="Myriad Pro"/>
                        </a:rPr>
                        <a:t>Súmula Vinculante 33 - STF</a:t>
                      </a:r>
                    </a:p>
                    <a:p>
                      <a:pPr algn="just"/>
                      <a:r>
                        <a:rPr lang="pt-BR" sz="2000" u="none" dirty="0" smtClean="0">
                          <a:latin typeface="Myriad Pro"/>
                          <a:cs typeface="Arial" panose="020B0604020202020204" pitchFamily="34" charset="0"/>
                        </a:rPr>
                        <a:t>Aplicam-se </a:t>
                      </a:r>
                      <a:r>
                        <a:rPr lang="pt-BR" sz="2000" u="none" dirty="0" smtClean="0">
                          <a:latin typeface="Myriad Pro"/>
                          <a:cs typeface="Arial" panose="020B0604020202020204" pitchFamily="34" charset="0"/>
                        </a:rPr>
                        <a:t>ao servidor público, no que couber, as regras do regime geral da previdência social sobre aposentadoria especial de que trata o artigo 40, § 4º, inciso III da Constituição Federal, até a edição de lei complementar específica.</a:t>
                      </a:r>
                      <a:endParaRPr lang="pt" sz="2000" u="none" dirty="0" smtClean="0">
                        <a:latin typeface="Myriad Pro"/>
                        <a:cs typeface="Arial" panose="020B0604020202020204" pitchFamily="34" charset="0"/>
                      </a:endParaRPr>
                    </a:p>
                    <a:p>
                      <a:pPr algn="just"/>
                      <a:endParaRPr lang="pt-BR" sz="2000" u="none" dirty="0" smtClean="0">
                        <a:latin typeface="Myriad Pro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pt-BR" sz="2000" b="1" u="none" dirty="0" smtClean="0">
                          <a:latin typeface="Myriad Pro"/>
                          <a:cs typeface="Arial" panose="020B0604020202020204" pitchFamily="34" charset="0"/>
                        </a:rPr>
                        <a:t>Lei Complementar nº </a:t>
                      </a:r>
                      <a:r>
                        <a:rPr lang="pt-BR" sz="2000" b="1" u="none" dirty="0" smtClean="0">
                          <a:latin typeface="Myriad Pro"/>
                          <a:cs typeface="Arial" panose="020B0604020202020204" pitchFamily="34" charset="0"/>
                        </a:rPr>
                        <a:t>142, </a:t>
                      </a:r>
                      <a:r>
                        <a:rPr lang="pt-BR" sz="2000" b="1" u="none" dirty="0" smtClean="0">
                          <a:latin typeface="Myriad Pro"/>
                          <a:cs typeface="Arial" panose="020B0604020202020204" pitchFamily="34" charset="0"/>
                        </a:rPr>
                        <a:t>de 8 de maio de 2013</a:t>
                      </a:r>
                      <a:endParaRPr lang="pt-BR" sz="2000" b="1" u="none" dirty="0" smtClean="0">
                        <a:latin typeface="Myriad Pro"/>
                        <a:cs typeface="Arial" panose="020B0604020202020204" pitchFamily="34" charset="0"/>
                      </a:endParaRPr>
                    </a:p>
                    <a:p>
                      <a:pPr algn="just"/>
                      <a:r>
                        <a:rPr lang="pt-BR" sz="2000" u="none" dirty="0" smtClean="0">
                          <a:latin typeface="Myriad Pro"/>
                          <a:cs typeface="Arial" panose="020B0604020202020204" pitchFamily="34" charset="0"/>
                        </a:rPr>
                        <a:t>Regulamenta </a:t>
                      </a:r>
                      <a:r>
                        <a:rPr lang="pt-BR" sz="2000" u="none" dirty="0" smtClean="0">
                          <a:latin typeface="Myriad Pro"/>
                          <a:cs typeface="Arial" panose="020B0604020202020204" pitchFamily="34" charset="0"/>
                        </a:rPr>
                        <a:t>o § 1º do art. 201 da Constituição Federal, no tocante à aposentadoria da pessoa com deficiência segurada do Regime Geral de Previdência Social - RGPS.</a:t>
                      </a:r>
                    </a:p>
                    <a:p>
                      <a:pPr marL="342900" indent="-342900" algn="just">
                        <a:buFont typeface="Wingdings" panose="05000000000000000000" pitchFamily="2" charset="2"/>
                        <a:buChar char="ü"/>
                      </a:pPr>
                      <a:r>
                        <a:rPr lang="pt-BR" sz="2000" b="0" u="none" dirty="0" smtClean="0">
                          <a:latin typeface="Myriad Pro"/>
                          <a:cs typeface="Arial" panose="020B0604020202020204" pitchFamily="34" charset="0"/>
                        </a:rPr>
                        <a:t>Em 2015, o Procurador-Geral </a:t>
                      </a:r>
                      <a:r>
                        <a:rPr lang="pt-BR" sz="2000" u="none" dirty="0" smtClean="0">
                          <a:latin typeface="Myriad Pro"/>
                          <a:cs typeface="Arial" panose="020B0604020202020204" pitchFamily="34" charset="0"/>
                        </a:rPr>
                        <a:t>da República, Rodrigo </a:t>
                      </a:r>
                      <a:r>
                        <a:rPr lang="pt-BR" sz="2000" u="none" dirty="0" err="1" smtClean="0">
                          <a:latin typeface="Myriad Pro"/>
                          <a:cs typeface="Arial" panose="020B0604020202020204" pitchFamily="34" charset="0"/>
                        </a:rPr>
                        <a:t>Janot</a:t>
                      </a:r>
                      <a:r>
                        <a:rPr lang="pt-BR" sz="2000" u="none" dirty="0" smtClean="0">
                          <a:latin typeface="Myriad Pro"/>
                          <a:cs typeface="Arial" panose="020B0604020202020204" pitchFamily="34" charset="0"/>
                        </a:rPr>
                        <a:t>, questionou perante o Supremo Tribunal Federal (STF) a omissão da presidente da República e do Congresso Nacional, respectivamente, para a iniciativa e edição de lei complementar prevista no artigo 40, parágrafo 4º, inciso I, da Constituição Federal.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814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" y="283"/>
            <a:ext cx="9143244" cy="6857433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683568" y="836712"/>
            <a:ext cx="77768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latin typeface="Myriad Pro"/>
              </a:rPr>
              <a:t>Obrigada!</a:t>
            </a:r>
          </a:p>
          <a:p>
            <a:pPr algn="ctr"/>
            <a:endParaRPr lang="pt-BR" sz="2800" dirty="0">
              <a:latin typeface="Myriad Pro"/>
            </a:endParaRPr>
          </a:p>
          <a:p>
            <a:pPr algn="ctr"/>
            <a:r>
              <a:rPr lang="pt-BR" sz="2800" dirty="0" smtClean="0">
                <a:latin typeface="Myriad Pro"/>
              </a:rPr>
              <a:t>Milena Guilherme Dias Barcelos</a:t>
            </a:r>
          </a:p>
          <a:p>
            <a:pPr algn="ctr"/>
            <a:r>
              <a:rPr lang="pt-BR" sz="2800" dirty="0" smtClean="0">
                <a:latin typeface="Myriad Pro"/>
                <a:hlinkClick r:id="rId3"/>
              </a:rPr>
              <a:t>milbarcelos@gmail.com</a:t>
            </a:r>
            <a:endParaRPr lang="pt-BR" sz="2800" dirty="0" smtClean="0">
              <a:latin typeface="Myriad Pro"/>
            </a:endParaRPr>
          </a:p>
          <a:p>
            <a:pPr algn="ctr"/>
            <a:r>
              <a:rPr lang="pt-BR" sz="2800" dirty="0" smtClean="0">
                <a:latin typeface="Myriad Pro"/>
              </a:rPr>
              <a:t>Telefones: 3201-7809</a:t>
            </a:r>
          </a:p>
          <a:p>
            <a:pPr algn="ctr"/>
            <a:r>
              <a:rPr lang="pt-BR" sz="2800" dirty="0" smtClean="0">
                <a:latin typeface="Myriad Pro"/>
              </a:rPr>
              <a:t>3201-7810</a:t>
            </a:r>
            <a:endParaRPr lang="pt-BR" sz="2800" dirty="0">
              <a:latin typeface="Myriad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3448"/>
            <a:ext cx="9144000" cy="7461448"/>
          </a:xfrm>
        </p:spPr>
      </p:pic>
      <p:sp>
        <p:nvSpPr>
          <p:cNvPr id="5" name="CaixaDeTexto 4"/>
          <p:cNvSpPr txBox="1"/>
          <p:nvPr/>
        </p:nvSpPr>
        <p:spPr>
          <a:xfrm>
            <a:off x="57150" y="197715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 smtClean="0">
                <a:solidFill>
                  <a:schemeClr val="bg1"/>
                </a:solidFill>
                <a:latin typeface="Myriad Pro" pitchFamily="34" charset="0"/>
              </a:rPr>
              <a:t>3. UNIDADE GESTORA</a:t>
            </a:r>
            <a:endParaRPr lang="pt-BR" sz="2600" dirty="0"/>
          </a:p>
        </p:txBody>
      </p:sp>
      <p:sp>
        <p:nvSpPr>
          <p:cNvPr id="2" name="Retângulo 1"/>
          <p:cNvSpPr/>
          <p:nvPr/>
        </p:nvSpPr>
        <p:spPr>
          <a:xfrm>
            <a:off x="23440" y="690158"/>
            <a:ext cx="9144000" cy="55659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pt-BR" sz="2300" b="1" dirty="0" smtClean="0">
                <a:solidFill>
                  <a:srgbClr val="000000"/>
                </a:solidFill>
                <a:latin typeface="Myriad Pro"/>
              </a:rPr>
              <a:t>Constituição Federal - </a:t>
            </a:r>
            <a:r>
              <a:rPr lang="pt-BR" sz="2300" b="1" dirty="0" smtClean="0">
                <a:solidFill>
                  <a:srgbClr val="000000"/>
                </a:solidFill>
                <a:latin typeface="Myriad Pro"/>
              </a:rPr>
              <a:t>Art</a:t>
            </a:r>
            <a:r>
              <a:rPr lang="pt-BR" sz="2300" b="1" dirty="0">
                <a:solidFill>
                  <a:srgbClr val="000000"/>
                </a:solidFill>
                <a:latin typeface="Myriad Pro"/>
              </a:rPr>
              <a:t>. 40, § </a:t>
            </a:r>
            <a:r>
              <a:rPr lang="pt-BR" sz="2300" b="1" dirty="0" smtClean="0">
                <a:solidFill>
                  <a:srgbClr val="000000"/>
                </a:solidFill>
                <a:latin typeface="Myriad Pro"/>
              </a:rPr>
              <a:t>20</a:t>
            </a:r>
          </a:p>
          <a:p>
            <a:pPr algn="just">
              <a:lnSpc>
                <a:spcPct val="130000"/>
              </a:lnSpc>
            </a:pPr>
            <a:r>
              <a:rPr lang="pt-BR" sz="2300" dirty="0" smtClean="0">
                <a:solidFill>
                  <a:srgbClr val="000000"/>
                </a:solidFill>
                <a:latin typeface="Myriad Pro"/>
              </a:rPr>
              <a:t>“Fica </a:t>
            </a:r>
            <a:r>
              <a:rPr lang="pt-BR" sz="2300" b="1" dirty="0">
                <a:solidFill>
                  <a:srgbClr val="000000"/>
                </a:solidFill>
                <a:latin typeface="Myriad Pro"/>
              </a:rPr>
              <a:t>vedada</a:t>
            </a:r>
            <a:r>
              <a:rPr lang="pt-BR" sz="2300" dirty="0">
                <a:solidFill>
                  <a:srgbClr val="000000"/>
                </a:solidFill>
                <a:latin typeface="Myriad Pro"/>
              </a:rPr>
              <a:t> a </a:t>
            </a:r>
            <a:r>
              <a:rPr lang="pt-BR" sz="2300" b="1" dirty="0">
                <a:solidFill>
                  <a:srgbClr val="000000"/>
                </a:solidFill>
                <a:latin typeface="Myriad Pro"/>
              </a:rPr>
              <a:t>existência de mais de um regime próprio</a:t>
            </a:r>
            <a:r>
              <a:rPr lang="pt-BR" sz="2300" dirty="0">
                <a:solidFill>
                  <a:srgbClr val="000000"/>
                </a:solidFill>
                <a:latin typeface="Myriad Pro"/>
              </a:rPr>
              <a:t> de previdência social para os servidores titulares de cargos efetivos, e de </a:t>
            </a:r>
            <a:r>
              <a:rPr lang="pt-BR" sz="2300" b="1" dirty="0">
                <a:solidFill>
                  <a:srgbClr val="000000"/>
                </a:solidFill>
                <a:latin typeface="Myriad Pro"/>
              </a:rPr>
              <a:t>mais de uma unidade gestora</a:t>
            </a:r>
            <a:r>
              <a:rPr lang="pt-BR" sz="2300" dirty="0">
                <a:solidFill>
                  <a:srgbClr val="000000"/>
                </a:solidFill>
                <a:latin typeface="Myriad Pro"/>
              </a:rPr>
              <a:t> do respectivo regime em cada ente estatal, ressalvado o disposto no art. 142, § 3º, X, que trata do regime próprio de previdência dos militares</a:t>
            </a:r>
            <a:r>
              <a:rPr lang="pt-BR" sz="2300" dirty="0" smtClean="0">
                <a:solidFill>
                  <a:srgbClr val="000000"/>
                </a:solidFill>
                <a:latin typeface="Myriad Pro"/>
              </a:rPr>
              <a:t>.”</a:t>
            </a:r>
            <a:endParaRPr lang="pt-BR" sz="2300" dirty="0" smtClean="0">
              <a:solidFill>
                <a:srgbClr val="000000"/>
              </a:solidFill>
              <a:latin typeface="Myriad Pro"/>
            </a:endParaRPr>
          </a:p>
          <a:p>
            <a:pPr algn="just">
              <a:lnSpc>
                <a:spcPct val="130000"/>
              </a:lnSpc>
            </a:pPr>
            <a:endParaRPr lang="pt-BR" sz="1500" dirty="0" smtClean="0">
              <a:latin typeface="Myriad Pro"/>
            </a:endParaRPr>
          </a:p>
          <a:p>
            <a:pPr algn="just">
              <a:lnSpc>
                <a:spcPct val="130000"/>
              </a:lnSpc>
            </a:pPr>
            <a:r>
              <a:rPr lang="pt-BR" sz="2300" dirty="0" smtClean="0">
                <a:latin typeface="Myriad Pro"/>
              </a:rPr>
              <a:t>A </a:t>
            </a:r>
            <a:r>
              <a:rPr lang="pt-BR" sz="2300" dirty="0">
                <a:latin typeface="Myriad Pro"/>
              </a:rPr>
              <a:t>unidade gestora única deverá </a:t>
            </a:r>
            <a:r>
              <a:rPr lang="pt-BR" sz="2300" b="1" dirty="0">
                <a:latin typeface="Myriad Pro"/>
              </a:rPr>
              <a:t>gerenciar, direta ou indiretamente</a:t>
            </a:r>
            <a:r>
              <a:rPr lang="pt-BR" sz="2300" dirty="0">
                <a:latin typeface="Myriad Pro"/>
              </a:rPr>
              <a:t>, a concessão, o pagamento e a manutenção, no mínimo, dos benefícios de aposentadoria e pensão concedidos a partir da publicação da Emenda Constitucional nº </a:t>
            </a:r>
            <a:r>
              <a:rPr lang="pt-BR" sz="2300" dirty="0" smtClean="0">
                <a:latin typeface="Myriad Pro"/>
              </a:rPr>
              <a:t>41/2003</a:t>
            </a:r>
            <a:r>
              <a:rPr lang="pt-BR" sz="2300" dirty="0">
                <a:latin typeface="Myriad Pro"/>
              </a:rPr>
              <a:t>, </a:t>
            </a:r>
            <a:r>
              <a:rPr lang="pt-BR" sz="2300" b="1" dirty="0">
                <a:latin typeface="Myriad Pro"/>
              </a:rPr>
              <a:t>de todos os poderes, órgãos e entidades do ente federativo. </a:t>
            </a:r>
            <a:endParaRPr lang="pt-BR" sz="2300" b="1" dirty="0" smtClean="0">
              <a:latin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423194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7153"/>
            <a:ext cx="9251504" cy="7389440"/>
          </a:xfrm>
        </p:spPr>
      </p:pic>
      <p:sp>
        <p:nvSpPr>
          <p:cNvPr id="5" name="CaixaDeTexto 4"/>
          <p:cNvSpPr txBox="1"/>
          <p:nvPr/>
        </p:nvSpPr>
        <p:spPr>
          <a:xfrm>
            <a:off x="0" y="235069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>
                <a:solidFill>
                  <a:schemeClr val="bg1"/>
                </a:solidFill>
                <a:latin typeface="Myriad Pro" pitchFamily="34" charset="0"/>
              </a:rPr>
              <a:t>3. UNIDADE GESTORA</a:t>
            </a:r>
            <a:endParaRPr lang="pt-BR" sz="2600" dirty="0"/>
          </a:p>
        </p:txBody>
      </p:sp>
      <p:sp>
        <p:nvSpPr>
          <p:cNvPr id="3" name="Retângulo 2"/>
          <p:cNvSpPr/>
          <p:nvPr/>
        </p:nvSpPr>
        <p:spPr>
          <a:xfrm>
            <a:off x="251519" y="799078"/>
            <a:ext cx="871296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2200" dirty="0" smtClean="0">
              <a:latin typeface="Myriad Pro"/>
            </a:endParaRPr>
          </a:p>
          <a:p>
            <a:pPr algn="ctr"/>
            <a:r>
              <a:rPr lang="pt-BR" sz="2400" b="1" dirty="0" smtClean="0">
                <a:latin typeface="Myriad Pro"/>
              </a:rPr>
              <a:t>GOIÁS PREVIDÊNCIA – GOIASPREV</a:t>
            </a:r>
          </a:p>
          <a:p>
            <a:pPr algn="ctr"/>
            <a:endParaRPr lang="pt-BR" sz="2400" b="1" dirty="0">
              <a:latin typeface="Myriad Pro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400" dirty="0" smtClean="0">
                <a:latin typeface="Myriad Pro"/>
              </a:rPr>
              <a:t>Criada </a:t>
            </a:r>
            <a:r>
              <a:rPr lang="pt-BR" sz="2400" dirty="0">
                <a:latin typeface="Myriad Pro"/>
              </a:rPr>
              <a:t>por meio da Lei Complementar nº 66, de 27 de janeiro de </a:t>
            </a:r>
            <a:r>
              <a:rPr lang="pt-BR" sz="2400" dirty="0" smtClean="0">
                <a:latin typeface="Myriad Pro"/>
              </a:rPr>
              <a:t>2009, mas </a:t>
            </a:r>
            <a:r>
              <a:rPr lang="pt-BR" sz="2400" dirty="0" smtClean="0">
                <a:latin typeface="Myriad Pro"/>
              </a:rPr>
              <a:t>instalada somente em </a:t>
            </a:r>
            <a:r>
              <a:rPr lang="pt-BR" sz="2400" dirty="0" smtClean="0">
                <a:latin typeface="Myriad Pro"/>
              </a:rPr>
              <a:t>junho 2010.</a:t>
            </a:r>
            <a:endParaRPr lang="pt-BR" sz="2400" dirty="0">
              <a:latin typeface="Myriad Pro"/>
            </a:endParaRPr>
          </a:p>
          <a:p>
            <a:pPr algn="just"/>
            <a:endParaRPr lang="pt-BR" sz="2400" dirty="0" smtClean="0">
              <a:latin typeface="Myriad Pro"/>
            </a:endParaRPr>
          </a:p>
          <a:p>
            <a:pPr algn="just"/>
            <a:r>
              <a:rPr lang="pt-BR" sz="2400" dirty="0" smtClean="0">
                <a:latin typeface="Myriad Pro"/>
              </a:rPr>
              <a:t>Art</a:t>
            </a:r>
            <a:r>
              <a:rPr lang="pt-BR" sz="2400" dirty="0">
                <a:latin typeface="Myriad Pro"/>
              </a:rPr>
              <a:t>. 1º Fica criada a Goiás Previdência – GOIASPREV –, entidade gestora única do Regime Próprio de Previdência dos Servidores Públicos – RPPS – e do Regime Próprio de Previdência dos Militares do Estado de Goiás – RPPM –, autarquia de natureza especial, dotada de autonomia administrativa, financeira e patrimonial, com sede e foro na cidade de Goiânia – GO – e com prazo de duração indeterminado.</a:t>
            </a:r>
          </a:p>
          <a:p>
            <a:pPr algn="just"/>
            <a:endParaRPr lang="pt-BR" sz="2600" dirty="0">
              <a:latin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179749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7153"/>
            <a:ext cx="9251504" cy="7389440"/>
          </a:xfrm>
        </p:spPr>
      </p:pic>
      <p:sp>
        <p:nvSpPr>
          <p:cNvPr id="5" name="CaixaDeTexto 4"/>
          <p:cNvSpPr txBox="1"/>
          <p:nvPr/>
        </p:nvSpPr>
        <p:spPr>
          <a:xfrm>
            <a:off x="0" y="235069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>
                <a:solidFill>
                  <a:schemeClr val="bg1"/>
                </a:solidFill>
                <a:latin typeface="Myriad Pro" pitchFamily="34" charset="0"/>
              </a:rPr>
              <a:t>3. UNIDADE GESTORA</a:t>
            </a:r>
            <a:endParaRPr lang="pt-BR" sz="2600" dirty="0"/>
          </a:p>
        </p:txBody>
      </p:sp>
      <p:sp>
        <p:nvSpPr>
          <p:cNvPr id="3" name="Retângulo 2"/>
          <p:cNvSpPr/>
          <p:nvPr/>
        </p:nvSpPr>
        <p:spPr>
          <a:xfrm>
            <a:off x="96069" y="799078"/>
            <a:ext cx="914400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1000" dirty="0">
              <a:latin typeface="Myriad Pro"/>
            </a:endParaRPr>
          </a:p>
          <a:p>
            <a:pPr algn="just"/>
            <a:r>
              <a:rPr lang="pt-BR" sz="2400" dirty="0">
                <a:latin typeface="Myriad Pro"/>
              </a:rPr>
              <a:t>Art. 2º </a:t>
            </a:r>
            <a:r>
              <a:rPr lang="pt-BR" sz="2400" spc="-30" dirty="0">
                <a:latin typeface="Myriad Pro"/>
              </a:rPr>
              <a:t>A GOIASPREV tem por finalidade administrar o RPPS e RPPM, cabendo-lhe, além de outras competências previstas em lei:</a:t>
            </a:r>
          </a:p>
          <a:p>
            <a:pPr algn="just"/>
            <a:r>
              <a:rPr lang="pt-BR" sz="2400" dirty="0">
                <a:latin typeface="Myriad Pro"/>
              </a:rPr>
              <a:t>I – a administração, operacionalização e o gerenciamento dos regimes;</a:t>
            </a:r>
          </a:p>
          <a:p>
            <a:pPr algn="just"/>
            <a:r>
              <a:rPr lang="pt-BR" sz="2400" dirty="0">
                <a:latin typeface="Myriad Pro"/>
              </a:rPr>
              <a:t>II – a análise, concessão, o pagamento e a manutenção dos benefícios assegurados pelos regimes, observado o disposto no §2º deste artigo;</a:t>
            </a:r>
          </a:p>
          <a:p>
            <a:pPr algn="just"/>
            <a:r>
              <a:rPr lang="pt-BR" sz="2400" dirty="0">
                <a:latin typeface="Myriad Pro"/>
              </a:rPr>
              <a:t>III – a arrecadação dos recursos e cobrança das contribuições necessárias ao custeio dos regimes</a:t>
            </a:r>
            <a:r>
              <a:rPr lang="pt-BR" sz="2400" dirty="0" smtClean="0">
                <a:latin typeface="Myriad Pro"/>
              </a:rPr>
              <a:t>;</a:t>
            </a:r>
          </a:p>
          <a:p>
            <a:pPr algn="just"/>
            <a:r>
              <a:rPr lang="pt-BR" sz="2400" dirty="0">
                <a:latin typeface="Myriad Pro"/>
              </a:rPr>
              <a:t>IV – a gestão de fundos, contas e recursos arrecadados;</a:t>
            </a:r>
          </a:p>
          <a:p>
            <a:pPr algn="just"/>
            <a:r>
              <a:rPr lang="pt-BR" sz="2400" dirty="0">
                <a:latin typeface="Myriad Pro"/>
              </a:rPr>
              <a:t>V – a manutenção permanente do cadastro individualizado dos servidores públicos ativos e inativos, dos militares do serviço ativo, dos agregados e licenciados, da reserva remunerada e reformados, e respectivos dependentes e pensionistas.</a:t>
            </a:r>
          </a:p>
          <a:p>
            <a:pPr algn="just"/>
            <a:endParaRPr lang="pt-BR" sz="2200" dirty="0">
              <a:latin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206462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536" y="-603448"/>
            <a:ext cx="9343126" cy="7704856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-36677" y="116632"/>
            <a:ext cx="9143142" cy="624702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Myriad Pro" pitchFamily="34" charset="0"/>
              </a:rPr>
              <a:t>4. DOS BENEFÍCIOS PREVIDENCIÁRIOS</a:t>
            </a:r>
            <a:endParaRPr lang="pt-BR" sz="28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18216" y="741334"/>
            <a:ext cx="9235622" cy="5495978"/>
          </a:xfrm>
        </p:spPr>
        <p:txBody>
          <a:bodyPr>
            <a:noAutofit/>
          </a:bodyPr>
          <a:lstStyle/>
          <a:p>
            <a:pPr marL="0" indent="0" algn="ctr">
              <a:lnSpc>
                <a:spcPct val="130000"/>
              </a:lnSpc>
              <a:spcBef>
                <a:spcPts val="0"/>
              </a:spcBef>
              <a:buNone/>
            </a:pPr>
            <a:r>
              <a:rPr lang="pt-BR" sz="2400" b="1" dirty="0" smtClean="0">
                <a:latin typeface="Myriad Pro"/>
              </a:rPr>
              <a:t>ART. 41 DA LC Nº 77/2010</a:t>
            </a:r>
          </a:p>
          <a:p>
            <a:pPr marL="0" indent="0" algn="ctr">
              <a:lnSpc>
                <a:spcPct val="130000"/>
              </a:lnSpc>
              <a:spcBef>
                <a:spcPts val="0"/>
              </a:spcBef>
              <a:buNone/>
            </a:pPr>
            <a:r>
              <a:rPr lang="pt-BR" sz="2400" b="1" dirty="0" smtClean="0">
                <a:latin typeface="Myriad Pro"/>
              </a:rPr>
              <a:t>QUANTO </a:t>
            </a:r>
            <a:r>
              <a:rPr lang="pt-BR" sz="2400" b="1" dirty="0" smtClean="0">
                <a:latin typeface="Myriad Pro"/>
              </a:rPr>
              <a:t>AO FILIADO:</a:t>
            </a:r>
          </a:p>
        </p:txBody>
      </p:sp>
      <p:sp>
        <p:nvSpPr>
          <p:cNvPr id="4" name="Retângulo de cantos arredondados 3"/>
          <p:cNvSpPr/>
          <p:nvPr/>
        </p:nvSpPr>
        <p:spPr>
          <a:xfrm>
            <a:off x="1259632" y="1929056"/>
            <a:ext cx="6768752" cy="172819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indent="3143250">
              <a:lnSpc>
                <a:spcPct val="130000"/>
              </a:lnSpc>
            </a:pPr>
            <a:r>
              <a:rPr lang="pt-BR" b="1" dirty="0" smtClean="0"/>
              <a:t>POR INVALIDEZ</a:t>
            </a:r>
          </a:p>
          <a:p>
            <a:pPr>
              <a:lnSpc>
                <a:spcPct val="130000"/>
              </a:lnSpc>
            </a:pPr>
            <a:r>
              <a:rPr lang="pt-BR" sz="2800" b="1" dirty="0"/>
              <a:t>APOSENTADORIA</a:t>
            </a:r>
            <a:r>
              <a:rPr lang="pt-BR" b="1" dirty="0"/>
              <a:t> </a:t>
            </a:r>
            <a:r>
              <a:rPr lang="pt-BR" b="1" dirty="0" smtClean="0"/>
              <a:t>          COMPULSÓRIA</a:t>
            </a:r>
          </a:p>
          <a:p>
            <a:pPr indent="3143250">
              <a:lnSpc>
                <a:spcPct val="130000"/>
              </a:lnSpc>
            </a:pPr>
            <a:r>
              <a:rPr lang="pt-BR" b="1" dirty="0" smtClean="0"/>
              <a:t>VOLUNTÁRIA</a:t>
            </a:r>
          </a:p>
          <a:p>
            <a:pPr indent="3143250">
              <a:lnSpc>
                <a:spcPct val="130000"/>
              </a:lnSpc>
            </a:pPr>
            <a:r>
              <a:rPr lang="pt-BR" b="1" dirty="0" smtClean="0"/>
              <a:t>ESPECIAL</a:t>
            </a:r>
            <a:endParaRPr lang="pt-BR" b="1" dirty="0"/>
          </a:p>
        </p:txBody>
      </p:sp>
      <p:sp>
        <p:nvSpPr>
          <p:cNvPr id="5" name="Retângulo de cantos arredondados 4"/>
          <p:cNvSpPr/>
          <p:nvPr/>
        </p:nvSpPr>
        <p:spPr>
          <a:xfrm>
            <a:off x="1259632" y="3873272"/>
            <a:ext cx="3096344" cy="93610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800" b="1" dirty="0" smtClean="0"/>
              <a:t>AUXÍLIO-DOENÇA</a:t>
            </a:r>
            <a:endParaRPr lang="pt-BR" sz="2800" b="1" dirty="0"/>
          </a:p>
        </p:txBody>
      </p:sp>
      <p:sp>
        <p:nvSpPr>
          <p:cNvPr id="6" name="Retângulo de cantos arredondados 5"/>
          <p:cNvSpPr/>
          <p:nvPr/>
        </p:nvSpPr>
        <p:spPr>
          <a:xfrm>
            <a:off x="5004048" y="3873272"/>
            <a:ext cx="3024336" cy="9238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800" b="1" dirty="0" smtClean="0"/>
              <a:t>SALÁRIO-FAMÍLIA</a:t>
            </a:r>
            <a:endParaRPr lang="pt-BR" sz="2800" b="1" dirty="0"/>
          </a:p>
        </p:txBody>
      </p:sp>
      <p:sp>
        <p:nvSpPr>
          <p:cNvPr id="7" name="Retângulo de cantos arredondados 6"/>
          <p:cNvSpPr/>
          <p:nvPr/>
        </p:nvSpPr>
        <p:spPr>
          <a:xfrm>
            <a:off x="3059832" y="5013176"/>
            <a:ext cx="3456384" cy="10081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800" b="1" dirty="0" smtClean="0"/>
              <a:t>SALÁRIO- MATERNIDADE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183834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4342</TotalTime>
  <Words>5785</Words>
  <Application>Microsoft Office PowerPoint</Application>
  <PresentationFormat>Apresentação na tela (4:3)</PresentationFormat>
  <Paragraphs>487</Paragraphs>
  <Slides>51</Slides>
  <Notes>17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51</vt:i4>
      </vt:variant>
    </vt:vector>
  </HeadingPairs>
  <TitlesOfParts>
    <vt:vector size="58" baseType="lpstr">
      <vt:lpstr>Arial</vt:lpstr>
      <vt:lpstr>Calibri</vt:lpstr>
      <vt:lpstr>Calibri Light</vt:lpstr>
      <vt:lpstr>Franchise</vt:lpstr>
      <vt:lpstr>Myriad Pro</vt:lpstr>
      <vt:lpstr>Wingdings</vt:lpstr>
      <vt:lpstr>Tema do Office</vt:lpstr>
      <vt:lpstr>REGIME PRÓPRIO DE PREVIDÊNCIA SOCIAL - RPPS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4. DOS BENEFÍCIOS PREVIDENCIÁRIOS</vt:lpstr>
      <vt:lpstr>4. DOS BENEFÍCIOS PREVIDENCIÁRIOS</vt:lpstr>
      <vt:lpstr>5. APOSENTADORIA</vt:lpstr>
      <vt:lpstr>5. APOSENTADORIA</vt:lpstr>
      <vt:lpstr>5. APOSENTADORIA</vt:lpstr>
      <vt:lpstr>APOSENTADORIA – CARACTERÍSTICAS</vt:lpstr>
      <vt:lpstr>APOSENTADORIA – CF/88 – Texto Original</vt:lpstr>
      <vt:lpstr>APOSENTADORIA – CF/88 – Texto Original</vt:lpstr>
      <vt:lpstr>APOSENTADORIA – REFORMAS CONSTITUCIONAIS</vt:lpstr>
      <vt:lpstr>APOSENTADORIA – REFORMAS CONSTITUCIONAIS</vt:lpstr>
      <vt:lpstr>APOSENTADORIA – REFORMAS CONSTITUCIONAIS</vt:lpstr>
      <vt:lpstr>APOSENTADORIA – REFORMAS CONSTITUCIONAIS</vt:lpstr>
      <vt:lpstr>APOSENTADORIA - MODALIDADES</vt:lpstr>
      <vt:lpstr>APOSENTADORIA – LEGISLAÇÃO</vt:lpstr>
      <vt:lpstr>APOSENTADORIA – LEGISLAÇÃO</vt:lpstr>
      <vt:lpstr>APOSENTADORIA – LEGISLAÇÃO</vt:lpstr>
      <vt:lpstr>APOSENTADORIA – LEGISLAÇÃO</vt:lpstr>
      <vt:lpstr>APOSENTADORIA – LEGISLAÇÃO</vt:lpstr>
      <vt:lpstr>APOSENTADORIA – REAJUSTES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Aposentadoria – Regras </vt:lpstr>
      <vt:lpstr>Aposentadoria – Regras </vt:lpstr>
      <vt:lpstr>Aposentadoria – Regras </vt:lpstr>
      <vt:lpstr>Aposentadoria – Regras </vt:lpstr>
      <vt:lpstr>Aposentadoria – Regras</vt:lpstr>
      <vt:lpstr>Aposentadoria – Regras</vt:lpstr>
      <vt:lpstr>Aposentadoria – Regras </vt:lpstr>
      <vt:lpstr>Aposentadoria – Regras</vt:lpstr>
      <vt:lpstr>Aposentadoria – Regras</vt:lpstr>
      <vt:lpstr>Aposentadoria – Regras</vt:lpstr>
      <vt:lpstr>Aposentadoria – Regras</vt:lpstr>
      <vt:lpstr>Aposentadoria – Regras</vt:lpstr>
      <vt:lpstr>Aposentadoria – Regras</vt:lpstr>
      <vt:lpstr>Aposentadoria – Regras</vt:lpstr>
      <vt:lpstr>Aposentadoria – Regras</vt:lpstr>
      <vt:lpstr>Aposentadoria – Regras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Casa Brasil</dc:creator>
  <cp:lastModifiedBy>Milena Guilherme Dias Barcelos</cp:lastModifiedBy>
  <cp:revision>233</cp:revision>
  <dcterms:created xsi:type="dcterms:W3CDTF">2012-10-05T12:48:48Z</dcterms:created>
  <dcterms:modified xsi:type="dcterms:W3CDTF">2018-09-17T19:09:54Z</dcterms:modified>
</cp:coreProperties>
</file>